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63" r:id="rId2"/>
    <p:sldId id="262" r:id="rId3"/>
    <p:sldId id="641" r:id="rId4"/>
    <p:sldId id="654" r:id="rId5"/>
    <p:sldId id="655" r:id="rId6"/>
    <p:sldId id="629" r:id="rId7"/>
    <p:sldId id="630" r:id="rId8"/>
    <p:sldId id="631" r:id="rId9"/>
    <p:sldId id="632" r:id="rId10"/>
    <p:sldId id="633" r:id="rId11"/>
    <p:sldId id="634" r:id="rId12"/>
    <p:sldId id="635" r:id="rId13"/>
    <p:sldId id="642" r:id="rId14"/>
    <p:sldId id="636" r:id="rId15"/>
    <p:sldId id="637" r:id="rId16"/>
    <p:sldId id="645" r:id="rId17"/>
    <p:sldId id="644" r:id="rId18"/>
    <p:sldId id="646" r:id="rId19"/>
    <p:sldId id="647" r:id="rId20"/>
    <p:sldId id="648" r:id="rId21"/>
    <p:sldId id="652" r:id="rId22"/>
    <p:sldId id="651" r:id="rId23"/>
    <p:sldId id="649" r:id="rId24"/>
    <p:sldId id="650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35"/>
    <p:restoredTop sz="94819"/>
  </p:normalViewPr>
  <p:slideViewPr>
    <p:cSldViewPr snapToGrid="0">
      <p:cViewPr varScale="1">
        <p:scale>
          <a:sx n="104" d="100"/>
          <a:sy n="104" d="100"/>
        </p:scale>
        <p:origin x="7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9B97A-93B9-3F46-BA01-68119BBF7F03}" type="datetimeFigureOut">
              <a:rPr lang="en-US" smtClean="0"/>
              <a:t>6/22/25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BBB31-A5CF-FB47-8A78-954E92225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99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A0DB3552-C7D4-131C-AE86-36EF4C70AA8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898525"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898525"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898525"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898525"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000">
                <a:solidFill>
                  <a:schemeClr val="tx1"/>
                </a:solidFill>
              </a:rPr>
              <a:t>*</a:t>
            </a:r>
            <a:endParaRPr lang="en-US" altLang="en-US" sz="1200" i="0">
              <a:solidFill>
                <a:schemeClr val="tx1"/>
              </a:solidFill>
            </a:endParaRP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9F1FEB80-08EF-DCD4-852E-F6F9AA9F839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898525"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898525"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898525"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898525"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000">
                <a:solidFill>
                  <a:schemeClr val="tx1"/>
                </a:solidFill>
              </a:rPr>
              <a:t>07/16/96</a:t>
            </a:r>
            <a:endParaRPr lang="en-US" altLang="en-US" sz="1200" i="0">
              <a:solidFill>
                <a:schemeClr val="tx1"/>
              </a:solidFill>
            </a:endParaRPr>
          </a:p>
        </p:txBody>
      </p:sp>
      <p:sp>
        <p:nvSpPr>
          <p:cNvPr id="18435" name="Rectangle 6">
            <a:extLst>
              <a:ext uri="{FF2B5EF4-FFF2-40B4-BE49-F238E27FC236}">
                <a16:creationId xmlns:a16="http://schemas.microsoft.com/office/drawing/2014/main" id="{A454DE22-C3FD-AC71-07E6-9436BF554B9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898525"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898525"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898525"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898525"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000">
                <a:solidFill>
                  <a:schemeClr val="tx1"/>
                </a:solidFill>
              </a:rPr>
              <a:t>*</a:t>
            </a:r>
            <a:endParaRPr lang="en-US" altLang="en-US" sz="1200" i="0">
              <a:solidFill>
                <a:schemeClr val="tx1"/>
              </a:solidFill>
            </a:endParaRP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3BB1A2C6-D9C0-3DBD-8821-D2589677B5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898525"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898525"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898525"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898525"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80808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000">
                <a:solidFill>
                  <a:schemeClr val="tx1"/>
                </a:solidFill>
              </a:rPr>
              <a:t>##</a:t>
            </a:r>
            <a:endParaRPr lang="en-US" altLang="en-US" sz="1200" i="0">
              <a:solidFill>
                <a:schemeClr val="tx1"/>
              </a:solidFill>
            </a:endParaRPr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443CFD91-05AC-0820-E482-4CA34BB3F5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B2741E80-1E78-C394-A703-DF1ADEF99E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CBBB31-A5CF-FB47-8A78-954E9222533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57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E9DF5-22F5-55E1-DA70-3BD714441F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BA1344-DE5D-FAC4-5DF3-B8C1DE6405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58FD05-0C0A-00B1-A3C7-9E77AD09E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29BA-DCF6-0D4E-B911-BD551F79923C}" type="datetimeFigureOut">
              <a:rPr lang="en-US" smtClean="0"/>
              <a:t>6/22/25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700E38-C563-7D6B-87F6-C58E7CC65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CECF84-1B7F-B131-8811-C8587DC3C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FDEC-94AC-EB46-B2B7-EFA0C7D3F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51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28347-640B-86F3-E857-43FB9085C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1391EB-0E3B-AC1B-7631-A187464DFF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40FBA-1590-FF9F-6411-24AA9398B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29BA-DCF6-0D4E-B911-BD551F79923C}" type="datetimeFigureOut">
              <a:rPr lang="en-US" smtClean="0"/>
              <a:t>6/22/25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CA699-9490-46A3-CC6F-D674CD703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DFFAE-07FB-C36D-AB1C-284049B0C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FDEC-94AC-EB46-B2B7-EFA0C7D3F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237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9B14DD-CA0B-497F-39CE-70CC5BA5A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9635AB-56B2-A600-CB33-E6F12F8936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547D7-1AAC-81CC-EAE3-1D70D000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29BA-DCF6-0D4E-B911-BD551F79923C}" type="datetimeFigureOut">
              <a:rPr lang="en-US" smtClean="0"/>
              <a:t>6/22/25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BD0A51-6325-8060-69BF-4C37DB911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794613-F8B4-8345-999E-AE5F375C0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FDEC-94AC-EB46-B2B7-EFA0C7D3F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200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33203-3D05-4770-85EC-CACEF8DA2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9A247-FF20-B2E0-2D7F-6FA400683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A7F3C-14FB-A86C-059C-ACECBC4CD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29BA-DCF6-0D4E-B911-BD551F79923C}" type="datetimeFigureOut">
              <a:rPr lang="en-US" smtClean="0"/>
              <a:t>6/22/25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597076-649D-1BF6-F9FD-4A54E9E39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33FF60-550D-A95B-2D09-6742C74F8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FDEC-94AC-EB46-B2B7-EFA0C7D3F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396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DE61A-55F7-429D-FF29-7A5477F61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79932B-ABC0-824B-EA1B-703475DAAE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643D55-D27D-342C-1AD7-44EEB78B7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29BA-DCF6-0D4E-B911-BD551F79923C}" type="datetimeFigureOut">
              <a:rPr lang="en-US" smtClean="0"/>
              <a:t>6/22/25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C43DA-EFF3-9520-3E3B-6016E7DE0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74E40A-5C91-9573-92A3-60F729A10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FDEC-94AC-EB46-B2B7-EFA0C7D3F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20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E50A6-4818-EF3A-5576-568D28DD9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230F3-E4D3-1640-9C74-2D49DC6473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DE11EF-8280-FED9-D961-955468C95F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8910DA-963A-7B37-762F-F8CC454B8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29BA-DCF6-0D4E-B911-BD551F79923C}" type="datetimeFigureOut">
              <a:rPr lang="en-US" smtClean="0"/>
              <a:t>6/22/25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3C84D1-062D-D64C-372F-C8815B170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80DB4D-5797-C3F2-32FE-B2B5E6CC6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FDEC-94AC-EB46-B2B7-EFA0C7D3F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244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C8471-4DEB-FF1E-0D93-D916BBD92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F4D95A-6FFE-EAC4-BBF1-DFF02F887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59F42C-7537-1F9A-6F80-4997A1185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FBFB3-D4DB-7B0D-1F11-C1178051E2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C069AB-0C22-BC12-E8C6-CE4B136DB1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7D1032-08C4-E6C5-E4AD-46DCE5E82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29BA-DCF6-0D4E-B911-BD551F79923C}" type="datetimeFigureOut">
              <a:rPr lang="en-US" smtClean="0"/>
              <a:t>6/22/25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2AAFD9-053C-EDE4-1E1A-EB43248B5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1C698D-32CD-5500-0DD9-B97EBA61C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FDEC-94AC-EB46-B2B7-EFA0C7D3F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279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C40AE-710E-8459-E6BA-1198DE71D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E2601B-9511-4722-7966-48B6DC83B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29BA-DCF6-0D4E-B911-BD551F79923C}" type="datetimeFigureOut">
              <a:rPr lang="en-US" smtClean="0"/>
              <a:t>6/22/25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709BEC-851B-F12B-F998-A368DA60D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3B6A4D-E8A6-70D9-B9AB-BAAED4E82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FDEC-94AC-EB46-B2B7-EFA0C7D3F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909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937C85-2D6A-6907-D732-780935AEF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29BA-DCF6-0D4E-B911-BD551F79923C}" type="datetimeFigureOut">
              <a:rPr lang="en-US" smtClean="0"/>
              <a:t>6/22/25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463BBF-A1F0-F5D8-894B-F491C25FD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1E690D-E5E6-EAA9-6D9C-9BC5B656E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FDEC-94AC-EB46-B2B7-EFA0C7D3F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11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7287E-4AE7-19B8-39AA-F170E6FAF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C3306-655F-471A-C2E8-E2006DF73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C384F1-E3DF-4275-452B-69559F6819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3A93DD-25B4-4E12-325A-0C0ECDDFA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29BA-DCF6-0D4E-B911-BD551F79923C}" type="datetimeFigureOut">
              <a:rPr lang="en-US" smtClean="0"/>
              <a:t>6/22/25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1B5231-89E6-C7E4-0D44-B727B9C7F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ABE5FF-79D5-0AF8-D2D4-00298BFF5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FDEC-94AC-EB46-B2B7-EFA0C7D3F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883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4AB6E-E887-7059-3AA6-2D86D07D7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F90A88-476A-4992-277C-DEA4B9824D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8DE604-1DC7-403F-C6E2-32D8D85CE6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AC3DC4-A06E-713C-A5B8-73774A126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29BA-DCF6-0D4E-B911-BD551F79923C}" type="datetimeFigureOut">
              <a:rPr lang="en-US" smtClean="0"/>
              <a:t>6/22/25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900C95-A9E3-62D5-CA44-D92CB6B9F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BE4F95-76E1-96BE-494F-1A24A8DAB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FDEC-94AC-EB46-B2B7-EFA0C7D3F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916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1CD641-263F-DD52-5B6E-9F2D59EE7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3AAD9B-2830-B42D-2DBD-A679B7F6C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173EF-8664-8000-E5EE-09A7C2DD26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1D29BA-DCF6-0D4E-B911-BD551F79923C}" type="datetimeFigureOut">
              <a:rPr lang="en-US" smtClean="0"/>
              <a:t>6/22/25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80F4D9-562A-CCD3-0850-AEEBC7FE4D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32B39-98EE-805F-6675-23C179C492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35FDEC-94AC-EB46-B2B7-EFA0C7D3F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598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E60CD9C-516E-EBFA-915C-C0AE681C5E5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1163384"/>
            <a:ext cx="8822267" cy="825499"/>
          </a:xfrm>
          <a:extLst>
            <a:ext uri="{AF507438-7753-43e0-B8FC-AC1667EBCBE1}"/>
          </a:extLst>
        </p:spPr>
        <p:txBody>
          <a:bodyPr vert="horz" lIns="92075" tIns="46038" rIns="92075" bIns="46038" rtlCol="0" anchor="b">
            <a:normAutofit/>
          </a:bodyPr>
          <a:lstStyle/>
          <a:p>
            <a:pPr algn="ctr">
              <a:defRPr/>
            </a:pPr>
            <a:r>
              <a:rPr lang="en-US" sz="4000" dirty="0" err="1"/>
              <a:t>Multiperspective Perceptron Predictor</a:t>
            </a:r>
            <a:endParaRPr lang="en-US" sz="4000" dirty="0"/>
          </a:p>
        </p:txBody>
      </p:sp>
      <p:sp>
        <p:nvSpPr>
          <p:cNvPr id="17410" name="Text Box 6">
            <a:extLst>
              <a:ext uri="{FF2B5EF4-FFF2-40B4-BE49-F238E27FC236}">
                <a16:creationId xmlns:a16="http://schemas.microsoft.com/office/drawing/2014/main" id="{CD580CB9-06EC-9AEC-8F3F-6333FAAF7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6469" y="2106396"/>
            <a:ext cx="9531531" cy="36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4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4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0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0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altLang="en-US" dirty="0">
              <a:solidFill>
                <a:srgbClr val="080808"/>
              </a:solidFill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altLang="en-US" dirty="0">
              <a:solidFill>
                <a:srgbClr val="080808"/>
              </a:solidFill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200" dirty="0">
                <a:solidFill>
                  <a:srgbClr val="080808"/>
                </a:solidFill>
                <a:latin typeface="+mn-lt"/>
              </a:rPr>
              <a:t>Daniel A. Jiménez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3200" dirty="0">
              <a:solidFill>
                <a:srgbClr val="080808"/>
              </a:solidFill>
              <a:latin typeface="+mn-lt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dirty="0">
                <a:solidFill>
                  <a:srgbClr val="080808"/>
                </a:solidFill>
                <a:latin typeface="+mn-lt"/>
              </a:rPr>
              <a:t>Department of Computer Science &amp; Engineering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dirty="0">
                <a:solidFill>
                  <a:srgbClr val="080808"/>
                </a:solidFill>
                <a:latin typeface="+mn-lt"/>
              </a:rPr>
              <a:t>Texas A&amp;M University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dirty="0">
                <a:solidFill>
                  <a:srgbClr val="080808"/>
                </a:solidFill>
                <a:latin typeface="+mn-lt"/>
              </a:rPr>
              <a:t>and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dirty="0">
                <a:solidFill>
                  <a:srgbClr val="080808"/>
                </a:solidFill>
                <a:latin typeface="+mn-lt"/>
              </a:rPr>
              <a:t>Barcelona Supercomputing Center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000" dirty="0">
              <a:solidFill>
                <a:srgbClr val="080808"/>
              </a:solidFill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9E9CBD8-7CDF-8003-FE9C-966BBF7D0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Novel Features cont.</a:t>
            </a:r>
          </a:p>
        </p:txBody>
      </p:sp>
      <p:sp>
        <p:nvSpPr>
          <p:cNvPr id="26626" name="Content Placeholder 2">
            <a:extLst>
              <a:ext uri="{FF2B5EF4-FFF2-40B4-BE49-F238E27FC236}">
                <a16:creationId xmlns:a16="http://schemas.microsoft.com/office/drawing/2014/main" id="{A4CF8403-64B0-385C-B96B-142183B83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altLang="en-US" dirty="0"/>
              <a:t>MODPATH – same idea with path of branch PCs</a:t>
            </a:r>
          </a:p>
          <a:p>
            <a:pPr>
              <a:spcAft>
                <a:spcPts val="600"/>
              </a:spcAft>
            </a:pPr>
            <a:r>
              <a:rPr lang="en-US" altLang="en-US" dirty="0"/>
              <a:t>GHISTMODPATH – combine two previous ideas</a:t>
            </a:r>
          </a:p>
          <a:p>
            <a:pPr>
              <a:spcAft>
                <a:spcPts val="600"/>
              </a:spcAft>
            </a:pPr>
            <a:r>
              <a:rPr lang="en-US" altLang="en-US" dirty="0"/>
              <a:t>RECENCY </a:t>
            </a:r>
          </a:p>
          <a:p>
            <a:pPr lvl="1">
              <a:spcAft>
                <a:spcPts val="600"/>
              </a:spcAft>
            </a:pPr>
            <a:r>
              <a:rPr lang="en-US" altLang="en-US" sz="2000" dirty="0"/>
              <a:t>Keep a recency stack of n branch PCs managed with LRU replacement</a:t>
            </a:r>
          </a:p>
          <a:p>
            <a:pPr lvl="1">
              <a:spcAft>
                <a:spcPts val="600"/>
              </a:spcAft>
            </a:pPr>
            <a:r>
              <a:rPr lang="en-US" altLang="en-US" sz="2000" dirty="0"/>
              <a:t>Hash the stack to get the feature</a:t>
            </a:r>
          </a:p>
          <a:p>
            <a:pPr>
              <a:spcAft>
                <a:spcPts val="600"/>
              </a:spcAft>
            </a:pPr>
            <a:r>
              <a:rPr lang="en-US" altLang="en-US" dirty="0"/>
              <a:t>RECENCYPOS</a:t>
            </a:r>
          </a:p>
          <a:p>
            <a:pPr lvl="1">
              <a:spcAft>
                <a:spcPts val="600"/>
              </a:spcAft>
            </a:pPr>
            <a:r>
              <a:rPr lang="en-US" altLang="en-US" sz="2000" dirty="0"/>
              <a:t>Position (0..</a:t>
            </a:r>
            <a:r>
              <a:rPr lang="en-US" altLang="en-US" sz="2000" i="1" dirty="0"/>
              <a:t>n</a:t>
            </a:r>
            <a:r>
              <a:rPr lang="en-US" altLang="en-US" sz="2000" dirty="0"/>
              <a:t>-1) of current branch in recency stack, or </a:t>
            </a:r>
            <a:r>
              <a:rPr lang="en-US" altLang="en-US" sz="2000" i="1" dirty="0"/>
              <a:t>n</a:t>
            </a:r>
            <a:r>
              <a:rPr lang="en-US" altLang="en-US" sz="2000" dirty="0"/>
              <a:t> if no match</a:t>
            </a:r>
          </a:p>
          <a:p>
            <a:pPr lvl="1">
              <a:spcAft>
                <a:spcPts val="600"/>
              </a:spcAft>
            </a:pPr>
            <a:r>
              <a:rPr lang="en-US" altLang="en-US" sz="2000" dirty="0"/>
              <a:t>Works surprisingly well</a:t>
            </a:r>
          </a:p>
          <a:p>
            <a:pPr lvl="1"/>
            <a:endParaRPr lang="en-US" altLang="en-US" dirty="0"/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AE1C2FCF-7F20-5B31-0838-3A51205C6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4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4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0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0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B3E67A01-1280-8A46-8069-76EE9DB2C507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10</a:t>
            </a:fld>
            <a:endParaRPr lang="en-US" altLang="en-US" sz="4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>
            <a:extLst>
              <a:ext uri="{FF2B5EF4-FFF2-40B4-BE49-F238E27FC236}">
                <a16:creationId xmlns:a16="http://schemas.microsoft.com/office/drawing/2014/main" id="{25A1CC9E-8702-6E1D-B80E-E2D3F26F8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Novel Features cont.</a:t>
            </a:r>
          </a:p>
        </p:txBody>
      </p:sp>
      <p:sp>
        <p:nvSpPr>
          <p:cNvPr id="27650" name="Content Placeholder 2">
            <a:extLst>
              <a:ext uri="{FF2B5EF4-FFF2-40B4-BE49-F238E27FC236}">
                <a16:creationId xmlns:a16="http://schemas.microsoft.com/office/drawing/2014/main" id="{E0780052-F4FD-DE82-437F-C2D09AFA5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69" y="1694995"/>
            <a:ext cx="10944497" cy="43792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en-US" sz="3600" dirty="0"/>
              <a:t>BLURRYPATH</a:t>
            </a:r>
          </a:p>
          <a:p>
            <a:pPr lvl="1">
              <a:lnSpc>
                <a:spcPct val="150000"/>
              </a:lnSpc>
            </a:pPr>
            <a:r>
              <a:rPr lang="en-US" altLang="en-US" sz="3200" dirty="0"/>
              <a:t>Shift higher-order bits of branch PC into an array</a:t>
            </a:r>
          </a:p>
          <a:p>
            <a:pPr lvl="1">
              <a:lnSpc>
                <a:spcPct val="150000"/>
              </a:lnSpc>
            </a:pPr>
            <a:r>
              <a:rPr lang="en-US" altLang="en-US" sz="3200" dirty="0"/>
              <a:t>Only record the bits if they don’t match the current bits</a:t>
            </a:r>
          </a:p>
          <a:p>
            <a:pPr lvl="1">
              <a:lnSpc>
                <a:spcPct val="150000"/>
              </a:lnSpc>
            </a:pPr>
            <a:r>
              <a:rPr lang="en-US" altLang="en-US" sz="3200" dirty="0"/>
              <a:t>Parameters are depth of array, number of bits to truncate</a:t>
            </a:r>
          </a:p>
          <a:p>
            <a:pPr lvl="1">
              <a:lnSpc>
                <a:spcPct val="150000"/>
              </a:lnSpc>
            </a:pPr>
            <a:r>
              <a:rPr lang="en-US" altLang="en-US" sz="3200" dirty="0"/>
              <a:t>Indicates region branch is in rather than precise location </a:t>
            </a:r>
          </a:p>
        </p:txBody>
      </p:sp>
      <p:sp>
        <p:nvSpPr>
          <p:cNvPr id="27651" name="Slide Number Placeholder 3">
            <a:extLst>
              <a:ext uri="{FF2B5EF4-FFF2-40B4-BE49-F238E27FC236}">
                <a16:creationId xmlns:a16="http://schemas.microsoft.com/office/drawing/2014/main" id="{76F69951-6E6B-C2C5-CC02-F6AC0FA33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4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4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0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0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C3788F0D-2A82-234A-8BA6-1D7D89B42FFE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11</a:t>
            </a:fld>
            <a:endParaRPr lang="en-US" altLang="en-US" sz="4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1DA21C7D-7F90-5C08-4FA9-8025D38C7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Novel Features cont.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id="{7F6065F0-A033-E020-C7DF-69526BE22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6914"/>
            <a:ext cx="10748554" cy="4572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250000"/>
              </a:lnSpc>
            </a:pPr>
            <a:r>
              <a:rPr lang="en-US" altLang="en-US" sz="4200" dirty="0"/>
              <a:t>ACYCLIC</a:t>
            </a:r>
          </a:p>
          <a:p>
            <a:pPr lvl="1">
              <a:lnSpc>
                <a:spcPct val="160000"/>
              </a:lnSpc>
            </a:pPr>
            <a:r>
              <a:rPr lang="en-US" altLang="en-US" sz="3200" dirty="0"/>
              <a:t>PC indexes a small array, recording the branch outcome there</a:t>
            </a:r>
          </a:p>
          <a:p>
            <a:pPr lvl="1">
              <a:lnSpc>
                <a:spcPct val="160000"/>
              </a:lnSpc>
            </a:pPr>
            <a:r>
              <a:rPr lang="en-US" altLang="en-US" sz="3200" dirty="0"/>
              <a:t>Array always has the latest outcome for a given bin of branches</a:t>
            </a:r>
          </a:p>
          <a:p>
            <a:pPr lvl="1">
              <a:lnSpc>
                <a:spcPct val="160000"/>
              </a:lnSpc>
            </a:pPr>
            <a:r>
              <a:rPr lang="en-US" altLang="en-US" sz="3200" dirty="0"/>
              <a:t>Acyclic – loop or repetition behavior is not recorded</a:t>
            </a:r>
          </a:p>
          <a:p>
            <a:pPr lvl="1">
              <a:lnSpc>
                <a:spcPct val="160000"/>
              </a:lnSpc>
            </a:pPr>
            <a:r>
              <a:rPr lang="en-US" altLang="en-US" sz="3200" dirty="0"/>
              <a:t>Parameter is number of bits in the array</a:t>
            </a:r>
          </a:p>
        </p:txBody>
      </p:sp>
      <p:sp>
        <p:nvSpPr>
          <p:cNvPr id="28675" name="Slide Number Placeholder 3">
            <a:extLst>
              <a:ext uri="{FF2B5EF4-FFF2-40B4-BE49-F238E27FC236}">
                <a16:creationId xmlns:a16="http://schemas.microsoft.com/office/drawing/2014/main" id="{9680FCCD-03D2-9C0C-8D61-1A42CB4D6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4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4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0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0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4385724E-DCF8-6046-9D96-BDFEDFE12ECE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12</a:t>
            </a:fld>
            <a:endParaRPr lang="en-US" altLang="en-US" sz="4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F4262-476D-7E0C-C364-4A14BD357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Novel features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8CFF3-E6CF-C810-D612-9FA41D803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TAGE</a:t>
            </a:r>
          </a:p>
          <a:p>
            <a:pPr lvl="1"/>
            <a:r>
              <a:rPr lang="en-US" sz="3200" dirty="0"/>
              <a:t>Indexes the table with combination of TAGE prediction and confidence</a:t>
            </a:r>
          </a:p>
          <a:p>
            <a:pPr lvl="1"/>
            <a:r>
              <a:rPr lang="en-US" sz="3200" dirty="0"/>
              <a:t>Rest of features can be seen as reinforcing or opposing this one</a:t>
            </a:r>
          </a:p>
        </p:txBody>
      </p:sp>
    </p:spTree>
    <p:extLst>
      <p:ext uri="{BB962C8B-B14F-4D97-AF65-F5344CB8AC3E}">
        <p14:creationId xmlns:p14="http://schemas.microsoft.com/office/powerpoint/2010/main" val="724043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>
            <a:extLst>
              <a:ext uri="{FF2B5EF4-FFF2-40B4-BE49-F238E27FC236}">
                <a16:creationId xmlns:a16="http://schemas.microsoft.com/office/drawing/2014/main" id="{1D86F13A-5F66-FD59-75E0-2565ED0B9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Making the MPP prediction</a:t>
            </a:r>
          </a:p>
        </p:txBody>
      </p:sp>
      <p:sp>
        <p:nvSpPr>
          <p:cNvPr id="29698" name="Content Placeholder 2">
            <a:extLst>
              <a:ext uri="{FF2B5EF4-FFF2-40B4-BE49-F238E27FC236}">
                <a16:creationId xmlns:a16="http://schemas.microsoft.com/office/drawing/2014/main" id="{D09652FC-AC81-EFB3-E1E4-A836F9BBA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2400"/>
              </a:spcAft>
            </a:pPr>
            <a:r>
              <a:rPr lang="en-US" altLang="en-US" sz="3200" dirty="0"/>
              <a:t>Features computed, hashed, and XORed with PC</a:t>
            </a:r>
          </a:p>
          <a:p>
            <a:pPr>
              <a:lnSpc>
                <a:spcPct val="150000"/>
              </a:lnSpc>
              <a:spcAft>
                <a:spcPts val="2400"/>
              </a:spcAft>
            </a:pPr>
            <a:r>
              <a:rPr lang="en-US" altLang="en-US" sz="3200" dirty="0"/>
              <a:t>Resulting index selects weight from a table</a:t>
            </a:r>
          </a:p>
          <a:p>
            <a:pPr>
              <a:lnSpc>
                <a:spcPct val="150000"/>
              </a:lnSpc>
              <a:spcAft>
                <a:spcPts val="2400"/>
              </a:spcAft>
            </a:pPr>
            <a:r>
              <a:rPr lang="en-US" altLang="en-US" sz="3200" dirty="0"/>
              <a:t>Weights are summed, </a:t>
            </a:r>
            <a:r>
              <a:rPr lang="en-US" altLang="en-US" sz="3200" dirty="0" err="1"/>
              <a:t>thresholded</a:t>
            </a:r>
            <a:r>
              <a:rPr lang="en-US" altLang="en-US" sz="3200" dirty="0"/>
              <a:t> to make prediction</a:t>
            </a:r>
          </a:p>
          <a:p>
            <a:pPr>
              <a:lnSpc>
                <a:spcPct val="150000"/>
              </a:lnSpc>
              <a:spcAft>
                <a:spcPts val="2400"/>
              </a:spcAft>
            </a:pPr>
            <a:r>
              <a:rPr lang="en-US" altLang="en-US" sz="3200" dirty="0"/>
              <a:t>Weights are updated with perceptron learning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AD5492D7-8285-1B0D-8D44-31FF0A915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4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4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0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0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9856D437-4B84-C443-99CA-F2CA05162F28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14</a:t>
            </a:fld>
            <a:endParaRPr lang="en-US" altLang="en-US" sz="4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>
            <a:extLst>
              <a:ext uri="{FF2B5EF4-FFF2-40B4-BE49-F238E27FC236}">
                <a16:creationId xmlns:a16="http://schemas.microsoft.com/office/drawing/2014/main" id="{AAF3D2A9-205C-5A98-EC11-88234779C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MPP optimizations</a:t>
            </a:r>
          </a:p>
        </p:txBody>
      </p:sp>
      <p:sp>
        <p:nvSpPr>
          <p:cNvPr id="30722" name="Content Placeholder 2">
            <a:extLst>
              <a:ext uri="{FF2B5EF4-FFF2-40B4-BE49-F238E27FC236}">
                <a16:creationId xmlns:a16="http://schemas.microsoft.com/office/drawing/2014/main" id="{7DC9B8A6-BBEF-EFD0-BDF0-C67B8D7FF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Filter always/never taken branches from updating weights tables</a:t>
            </a:r>
          </a:p>
          <a:p>
            <a:pPr lvl="1"/>
            <a:r>
              <a:rPr lang="en-US" altLang="en-US" dirty="0"/>
              <a:t>In a realistic simulator the BTB would do this</a:t>
            </a:r>
          </a:p>
          <a:p>
            <a:pPr lvl="1"/>
            <a:r>
              <a:rPr lang="en-US" altLang="en-US" dirty="0"/>
              <a:t>Championship organizers declined to provide a realistic simulator</a:t>
            </a:r>
          </a:p>
          <a:p>
            <a:r>
              <a:rPr lang="en-US" altLang="en-US" dirty="0"/>
              <a:t>Apply sigmoidal transfer function to weights before summing</a:t>
            </a:r>
          </a:p>
          <a:p>
            <a:r>
              <a:rPr lang="en-US" altLang="en-US" dirty="0"/>
              <a:t>Adaptive threshold training</a:t>
            </a:r>
          </a:p>
          <a:p>
            <a:pPr lvl="1"/>
            <a:r>
              <a:rPr lang="en-US" altLang="en-US" dirty="0"/>
              <a:t>Adapted from André’s O-GEHL</a:t>
            </a:r>
          </a:p>
          <a:p>
            <a:r>
              <a:rPr lang="en-US" altLang="en-US" dirty="0"/>
              <a:t>Features can choose different hash functions</a:t>
            </a:r>
          </a:p>
        </p:txBody>
      </p:sp>
      <p:sp>
        <p:nvSpPr>
          <p:cNvPr id="30723" name="Slide Number Placeholder 3">
            <a:extLst>
              <a:ext uri="{FF2B5EF4-FFF2-40B4-BE49-F238E27FC236}">
                <a16:creationId xmlns:a16="http://schemas.microsoft.com/office/drawing/2014/main" id="{EB793B32-AE5D-97A3-D455-7851D1D6D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4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4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0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0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35EE63A4-60D5-7D44-A9CB-F637965EEBA8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15</a:t>
            </a:fld>
            <a:endParaRPr lang="en-US" altLang="en-US" sz="4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A590F-A86C-CF7B-A529-27824E045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for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9701F-3015-45BE-73B2-CB86E955F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6103"/>
            <a:ext cx="10515600" cy="50167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Done with stochastic search: genetic algorithm and hill climbing</a:t>
            </a:r>
          </a:p>
          <a:p>
            <a:r>
              <a:rPr lang="en-US" dirty="0"/>
              <a:t>Used a fast simulator with traces extracted from CBP simulator</a:t>
            </a:r>
          </a:p>
          <a:p>
            <a:pPr lvl="1"/>
            <a:r>
              <a:rPr lang="en-US" dirty="0"/>
              <a:t>~30 minutes CPU time per eval vs. ~8 hours for full </a:t>
            </a:r>
            <a:r>
              <a:rPr lang="en-US" dirty="0" err="1"/>
              <a:t>OoO</a:t>
            </a:r>
            <a:r>
              <a:rPr lang="en-US" dirty="0"/>
              <a:t> simulation</a:t>
            </a:r>
          </a:p>
          <a:p>
            <a:r>
              <a:rPr lang="en-US" dirty="0"/>
              <a:t>Set of features and parameters represented with binary encoding</a:t>
            </a:r>
          </a:p>
          <a:p>
            <a:r>
              <a:rPr lang="en-US" dirty="0"/>
              <a:t>Start with population of thousands of random sets of features</a:t>
            </a:r>
          </a:p>
          <a:p>
            <a:r>
              <a:rPr lang="en-US" dirty="0"/>
              <a:t>Crossover and mutation provide initial rough cut</a:t>
            </a:r>
          </a:p>
          <a:p>
            <a:r>
              <a:rPr lang="en-US" dirty="0"/>
              <a:t>Best fit optimized with small tweaks through hill climbing</a:t>
            </a:r>
          </a:p>
          <a:p>
            <a:r>
              <a:rPr lang="en-US" dirty="0"/>
              <a:t>Final set has 33 features (full set available in source code)</a:t>
            </a:r>
          </a:p>
          <a:p>
            <a:pPr lvl="1"/>
            <a:r>
              <a:rPr lang="en-US" dirty="0"/>
              <a:t>8 different LOCAL features</a:t>
            </a:r>
          </a:p>
          <a:p>
            <a:pPr lvl="1"/>
            <a:r>
              <a:rPr lang="en-US" dirty="0"/>
              <a:t>Several GHISTMODPATH and GHISTPATH with modest history lengths</a:t>
            </a:r>
          </a:p>
          <a:p>
            <a:pPr lvl="1"/>
            <a:r>
              <a:rPr lang="en-US" dirty="0"/>
              <a:t>Forward IMLI</a:t>
            </a:r>
          </a:p>
          <a:p>
            <a:pPr lvl="1"/>
            <a:r>
              <a:rPr lang="en-US" dirty="0"/>
              <a:t>Recency position with stack depth of 56</a:t>
            </a:r>
          </a:p>
          <a:p>
            <a:pPr lvl="1"/>
            <a:r>
              <a:rPr lang="en-US" dirty="0"/>
              <a:t>TAGE feature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13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BD093-3E27-9ACB-C0EA-3BE0E1E8D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Non-linear transfer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EE376-5FC1-85B8-2442-61F4269EE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8"/>
            <a:ext cx="5793829" cy="427554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Maps weights from [-31,31] to [-255,255]</a:t>
            </a:r>
          </a:p>
          <a:p>
            <a:r>
              <a:rPr lang="en-US" dirty="0"/>
              <a:t>Implemented with lookup table</a:t>
            </a:r>
          </a:p>
          <a:p>
            <a:r>
              <a:rPr lang="en-US" dirty="0"/>
              <a:t>Found with genetic algorithm seeded with randomly chosen piecewise linear curves</a:t>
            </a:r>
          </a:p>
          <a:p>
            <a:r>
              <a:rPr lang="en-US" dirty="0"/>
              <a:t>Fits a “rational function” of 3.2x/(1-x</a:t>
            </a:r>
            <a:r>
              <a:rPr lang="en-US" baseline="30000" dirty="0"/>
              <a:t>2</a:t>
            </a:r>
            <a:r>
              <a:rPr lang="en-US" dirty="0"/>
              <a:t>/1000)</a:t>
            </a:r>
          </a:p>
          <a:p>
            <a:r>
              <a:rPr lang="en-US" dirty="0"/>
              <a:t>Values slightly tweaked through exhaustive search near origin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E7963E-EEB6-7C04-2B7A-E8BF953531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5182" y="1806302"/>
            <a:ext cx="5636818" cy="427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3416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AA327-D78F-EA9E-D64C-4700EF953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with TAGE-SC-L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A7D3F-B4D3-22B5-C717-BBB819AD3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Linear combination of MPP and SC confidences</a:t>
            </a:r>
          </a:p>
          <a:p>
            <a:r>
              <a:rPr lang="en-US" dirty="0"/>
              <a:t>Slope and bias statically tuned per combination of:</a:t>
            </a:r>
          </a:p>
          <a:p>
            <a:pPr lvl="1"/>
            <a:r>
              <a:rPr lang="en-US" dirty="0"/>
              <a:t>MPP prediction (2 possible values)</a:t>
            </a:r>
          </a:p>
          <a:p>
            <a:pPr lvl="1"/>
            <a:r>
              <a:rPr lang="en-US" dirty="0"/>
              <a:t>TAGE-SC-L prediction (2 values)</a:t>
            </a:r>
          </a:p>
          <a:p>
            <a:pPr lvl="1"/>
            <a:r>
              <a:rPr lang="en-US" dirty="0"/>
              <a:t>TAGE only prediction (2 values)</a:t>
            </a:r>
          </a:p>
          <a:p>
            <a:pPr lvl="1"/>
            <a:r>
              <a:rPr lang="en-US" dirty="0"/>
              <a:t>TAGE confidence (3 values)</a:t>
            </a:r>
          </a:p>
          <a:p>
            <a:r>
              <a:rPr lang="en-US" dirty="0"/>
              <a:t>24 sets of slopes and biases</a:t>
            </a:r>
          </a:p>
          <a:p>
            <a:r>
              <a:rPr lang="en-US" dirty="0"/>
              <a:t>Additional bias term dynamically trained to minimize the number of recent misses</a:t>
            </a:r>
          </a:p>
          <a:p>
            <a:pPr lvl="1"/>
            <a:r>
              <a:rPr lang="en-US" dirty="0"/>
              <a:t>Add the bias that would have resulted in the fewest number of mispredictions for recent predictions</a:t>
            </a:r>
          </a:p>
          <a:p>
            <a:pPr lvl="1"/>
            <a:r>
              <a:rPr lang="en-US" dirty="0"/>
              <a:t>64 possible biases tracked with 3 bit counters for each of the 24 combinations</a:t>
            </a:r>
          </a:p>
        </p:txBody>
      </p:sp>
    </p:spTree>
    <p:extLst>
      <p:ext uri="{BB962C8B-B14F-4D97-AF65-F5344CB8AC3E}">
        <p14:creationId xmlns:p14="http://schemas.microsoft.com/office/powerpoint/2010/main" val="1891254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37D1A-1ADE-2009-622C-8E9FBDDCA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Filtering always/never taken branches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99F97-6084-1D8F-AB53-600FAAC57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24KB of 192KB budget devoted to 2 Bloom filters</a:t>
            </a:r>
          </a:p>
          <a:p>
            <a:r>
              <a:rPr lang="en-US" dirty="0"/>
              <a:t>Taken branches inserted into one filter. Not taken branches inserted into the other</a:t>
            </a:r>
          </a:p>
          <a:p>
            <a:r>
              <a:rPr lang="en-US" dirty="0"/>
              <a:t>Branches only update the MPP </a:t>
            </a:r>
            <a:r>
              <a:rPr lang="en-US" i="1" dirty="0"/>
              <a:t>tables</a:t>
            </a:r>
            <a:r>
              <a:rPr lang="en-US" dirty="0"/>
              <a:t> if they appear in both filters</a:t>
            </a:r>
          </a:p>
          <a:p>
            <a:pPr lvl="1"/>
            <a:r>
              <a:rPr lang="en-US" dirty="0"/>
              <a:t>But most branch </a:t>
            </a:r>
            <a:r>
              <a:rPr lang="en-US" i="1" dirty="0"/>
              <a:t>histories</a:t>
            </a:r>
            <a:r>
              <a:rPr lang="en-US" dirty="0"/>
              <a:t> continue to be updated for AT/NT</a:t>
            </a:r>
          </a:p>
          <a:p>
            <a:r>
              <a:rPr lang="en-US" dirty="0"/>
              <a:t>Otherwise, the prediction is based on the filter that has the branch, or a hacky static prediction if it’s an as-yet unseen branch</a:t>
            </a:r>
          </a:p>
          <a:p>
            <a:r>
              <a:rPr lang="en-US" dirty="0"/>
              <a:t>Filters are unrealistically wasteful of the H/W budget. </a:t>
            </a:r>
          </a:p>
          <a:p>
            <a:r>
              <a:rPr lang="en-US" dirty="0"/>
              <a:t>In a processor with an 8K-entry BTB, only 1KB of additional state would be needed to track AT/NT branches</a:t>
            </a:r>
          </a:p>
          <a:p>
            <a:r>
              <a:rPr lang="en-US" dirty="0"/>
              <a:t>MPP is more vulnerable to aliasing than TAGE due to updating all tables so filtering is necessary</a:t>
            </a:r>
          </a:p>
        </p:txBody>
      </p:sp>
    </p:spTree>
    <p:extLst>
      <p:ext uri="{BB962C8B-B14F-4D97-AF65-F5344CB8AC3E}">
        <p14:creationId xmlns:p14="http://schemas.microsoft.com/office/powerpoint/2010/main" val="1993946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509447" y="451294"/>
            <a:ext cx="9895951" cy="1033669"/>
          </a:xfrm>
        </p:spPr>
        <p:txBody>
          <a:bodyPr>
            <a:normAutofit/>
          </a:bodyPr>
          <a:lstStyle/>
          <a:p>
            <a:r>
              <a:rPr lang="en-US" altLang="en-US" sz="4000" dirty="0"/>
              <a:t>Evolution of perceptron branch prediction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509447" y="1484964"/>
            <a:ext cx="11194872" cy="4701242"/>
          </a:xfrm>
        </p:spPr>
        <p:txBody>
          <a:bodyPr anchor="ctr">
            <a:normAutofit fontScale="92500" lnSpcReduction="10000"/>
          </a:bodyPr>
          <a:lstStyle/>
          <a:p>
            <a:r>
              <a:rPr lang="en-US" altLang="en-US" sz="2400" dirty="0"/>
              <a:t>We introduced the perceptron branch predictor </a:t>
            </a:r>
            <a:r>
              <a:rPr lang="en-US" altLang="en-US" sz="1900" dirty="0"/>
              <a:t>[</a:t>
            </a:r>
            <a:r>
              <a:rPr lang="en-US" altLang="en-US" sz="1900" b="1" dirty="0"/>
              <a:t>Jiménez</a:t>
            </a:r>
            <a:r>
              <a:rPr lang="en-US" altLang="en-US" sz="1900" dirty="0"/>
              <a:t> &amp; </a:t>
            </a:r>
            <a:r>
              <a:rPr lang="en-US" altLang="en-US" sz="1900" b="1" dirty="0"/>
              <a:t>Lin</a:t>
            </a:r>
            <a:r>
              <a:rPr lang="en-US" altLang="en-US" sz="1900" dirty="0"/>
              <a:t> 2001]</a:t>
            </a:r>
          </a:p>
          <a:p>
            <a:r>
              <a:rPr lang="en-US" altLang="en-US" sz="2400" dirty="0"/>
              <a:t>Key improvements since then:</a:t>
            </a:r>
          </a:p>
          <a:p>
            <a:pPr lvl="1"/>
            <a:r>
              <a:rPr lang="en-US" altLang="en-US" dirty="0"/>
              <a:t>Path-based history overcomes linear separability and latency problems, improves accuracy at the cost of more tables </a:t>
            </a:r>
            <a:r>
              <a:rPr lang="en-US" altLang="en-US" sz="1900" dirty="0"/>
              <a:t>[</a:t>
            </a:r>
            <a:r>
              <a:rPr lang="en-US" altLang="en-US" sz="1900" b="1" dirty="0"/>
              <a:t>Jiménez</a:t>
            </a:r>
            <a:r>
              <a:rPr lang="en-US" altLang="en-US" sz="1900" dirty="0"/>
              <a:t> 2003,2005]</a:t>
            </a:r>
          </a:p>
          <a:p>
            <a:pPr lvl="1"/>
            <a:r>
              <a:rPr lang="en-US" altLang="en-US" dirty="0"/>
              <a:t>Hashing histories uses fewer tables </a:t>
            </a:r>
            <a:r>
              <a:rPr lang="en-US" altLang="en-US" sz="1900" dirty="0"/>
              <a:t>[</a:t>
            </a:r>
            <a:r>
              <a:rPr lang="en-US" altLang="en-US" sz="1900" dirty="0" err="1"/>
              <a:t>Tarjan</a:t>
            </a:r>
            <a:r>
              <a:rPr lang="en-US" altLang="en-US" sz="1900" dirty="0"/>
              <a:t> &amp; </a:t>
            </a:r>
            <a:r>
              <a:rPr lang="en-US" altLang="en-US" sz="1900" dirty="0" err="1"/>
              <a:t>Skadron</a:t>
            </a:r>
            <a:r>
              <a:rPr lang="en-US" altLang="en-US" sz="1900" dirty="0"/>
              <a:t> 2004, </a:t>
            </a:r>
            <a:r>
              <a:rPr lang="en-US" altLang="en-US" sz="1900" dirty="0" err="1"/>
              <a:t>Seznec</a:t>
            </a:r>
            <a:r>
              <a:rPr lang="en-US" altLang="en-US" sz="1900" dirty="0"/>
              <a:t> 2005, </a:t>
            </a:r>
            <a:r>
              <a:rPr lang="en-US" altLang="en-US" sz="1900" b="1" dirty="0" err="1"/>
              <a:t>Loh</a:t>
            </a:r>
            <a:r>
              <a:rPr lang="en-US" altLang="en-US" sz="1900" dirty="0"/>
              <a:t> &amp; </a:t>
            </a:r>
            <a:r>
              <a:rPr lang="en-US" altLang="en-US" sz="1900" b="1" dirty="0"/>
              <a:t>Jiménez</a:t>
            </a:r>
            <a:r>
              <a:rPr lang="en-US" altLang="en-US" sz="1900" dirty="0"/>
              <a:t>, 2005]</a:t>
            </a:r>
          </a:p>
          <a:p>
            <a:pPr lvl="1"/>
            <a:r>
              <a:rPr lang="en-US" altLang="en-US" dirty="0"/>
              <a:t>TAGE-SC-L </a:t>
            </a:r>
            <a:r>
              <a:rPr lang="en-US" altLang="en-US" sz="1900" dirty="0"/>
              <a:t>[</a:t>
            </a:r>
            <a:r>
              <a:rPr lang="en-US" altLang="en-US" sz="1900" dirty="0" err="1"/>
              <a:t>Seznec</a:t>
            </a:r>
            <a:r>
              <a:rPr lang="en-US" altLang="en-US" sz="1900" dirty="0"/>
              <a:t> 2014] </a:t>
            </a:r>
            <a:r>
              <a:rPr lang="en-US" altLang="en-US" dirty="0"/>
              <a:t>uses perceptron predictor as a component (SC)</a:t>
            </a:r>
          </a:p>
          <a:p>
            <a:pPr lvl="1"/>
            <a:r>
              <a:rPr lang="en-US" altLang="en-US" dirty="0" err="1"/>
              <a:t>Multiperspective</a:t>
            </a:r>
            <a:r>
              <a:rPr lang="en-US" altLang="en-US" dirty="0"/>
              <a:t> </a:t>
            </a:r>
            <a:r>
              <a:rPr lang="en-US" altLang="en-US" sz="1900" dirty="0"/>
              <a:t>[</a:t>
            </a:r>
            <a:r>
              <a:rPr lang="en-US" altLang="en-US" sz="1900" b="1" dirty="0"/>
              <a:t>Jiménez</a:t>
            </a:r>
            <a:r>
              <a:rPr lang="en-US" altLang="en-US" sz="1900" dirty="0"/>
              <a:t> 2016]</a:t>
            </a:r>
            <a:r>
              <a:rPr lang="en-US" altLang="en-US" dirty="0"/>
              <a:t>, many features optimized by genetic algorithm</a:t>
            </a:r>
          </a:p>
          <a:p>
            <a:r>
              <a:rPr lang="en-US" altLang="en-US" sz="2400" dirty="0"/>
              <a:t>Perceptron branch predictor used in processors you can buy today</a:t>
            </a:r>
          </a:p>
          <a:p>
            <a:pPr lvl="1"/>
            <a:r>
              <a:rPr lang="en-US" altLang="en-US" dirty="0"/>
              <a:t>All recent AMD processors</a:t>
            </a:r>
          </a:p>
          <a:p>
            <a:pPr lvl="1"/>
            <a:r>
              <a:rPr lang="en-US" altLang="en-US" dirty="0"/>
              <a:t>IBM z14/z15 </a:t>
            </a:r>
          </a:p>
          <a:p>
            <a:pPr lvl="1"/>
            <a:r>
              <a:rPr lang="en-US" altLang="en-US" dirty="0"/>
              <a:t>Oracle SPARC T4</a:t>
            </a:r>
          </a:p>
          <a:p>
            <a:pPr lvl="1"/>
            <a:r>
              <a:rPr lang="en-US" altLang="en-US" dirty="0"/>
              <a:t>I designed neural predictor in Samsung </a:t>
            </a:r>
            <a:r>
              <a:rPr lang="en-US" altLang="en-US" dirty="0" err="1"/>
              <a:t>Exynos</a:t>
            </a:r>
            <a:r>
              <a:rPr lang="en-US" altLang="en-US" dirty="0"/>
              <a:t> SoC in Galaxy S7, S8, S9, S10, S20</a:t>
            </a:r>
          </a:p>
          <a:p>
            <a:pPr lvl="1"/>
            <a:r>
              <a:rPr lang="en-US" altLang="en-US" dirty="0"/>
              <a:t>Etc.</a:t>
            </a: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ct val="20000"/>
              </a:spcBef>
              <a:buClr>
                <a:srgbClr val="0033CC"/>
              </a:buClr>
              <a:buSzPct val="65000"/>
              <a:buFont typeface="Monotype Sorts" charset="2"/>
              <a:buChar char="u"/>
              <a:defRPr kumimoji="1" sz="2400">
                <a:solidFill>
                  <a:schemeClr val="tx2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Clr>
                <a:srgbClr val="0033CC"/>
              </a:buClr>
              <a:buSzPct val="65000"/>
              <a:buFont typeface="Monotype Sorts" charset="2"/>
              <a:buChar char="u"/>
              <a:defRPr kumimoji="1" sz="2400">
                <a:solidFill>
                  <a:schemeClr val="tx2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charset="2"/>
              <a:buChar char="u"/>
              <a:defRPr kumimoji="1" sz="2000">
                <a:solidFill>
                  <a:schemeClr val="tx2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charset="2"/>
              <a:buChar char="u"/>
              <a:defRPr kumimoji="1" sz="2000">
                <a:solidFill>
                  <a:schemeClr val="tx2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charset="2"/>
              <a:buChar char="u"/>
              <a:defRPr kumimoji="1">
                <a:solidFill>
                  <a:schemeClr val="tx2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charset="2"/>
              <a:buChar char="u"/>
              <a:defRPr kumimoji="1">
                <a:solidFill>
                  <a:schemeClr val="tx2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charset="2"/>
              <a:buChar char="u"/>
              <a:defRPr kumimoji="1">
                <a:solidFill>
                  <a:schemeClr val="tx2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charset="2"/>
              <a:buChar char="u"/>
              <a:defRPr kumimoji="1">
                <a:solidFill>
                  <a:schemeClr val="tx2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charset="2"/>
              <a:buChar char="u"/>
              <a:defRPr kumimoji="1">
                <a:solidFill>
                  <a:schemeClr val="tx2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3C124383-F615-184C-AB78-A53CA1F00CC0}" type="slidenum">
              <a:rPr lang="en-US" alt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Bef>
                  <a:spcPct val="50000"/>
                </a:spcBef>
                <a:buClrTx/>
                <a:buSzTx/>
                <a:buFontTx/>
                <a:buNone/>
              </a:pPr>
              <a:t>2</a:t>
            </a:fld>
            <a:endParaRPr lang="en-US" alt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711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0897E-2177-E8D4-50D4-510B01444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of optimizations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27C42-6DA5-DA44-9C5A-16D943796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5993674" cy="418328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Graph shows MPKI when a given optimization is removed</a:t>
            </a:r>
          </a:p>
          <a:p>
            <a:r>
              <a:rPr lang="en-US" dirty="0"/>
              <a:t>Most valuable optimization is filtering AT/NT, +0.14 MPKI</a:t>
            </a:r>
          </a:p>
          <a:p>
            <a:r>
              <a:rPr lang="en-US" dirty="0"/>
              <a:t>Non-linear transfer function is also valuable, +0.06 MPKI</a:t>
            </a:r>
          </a:p>
          <a:p>
            <a:r>
              <a:rPr lang="en-US" dirty="0"/>
              <a:t>Dynamic bias tracking +0.042</a:t>
            </a:r>
          </a:p>
          <a:p>
            <a:r>
              <a:rPr lang="en-US" dirty="0"/>
              <a:t>Speculative table update, +0.033</a:t>
            </a:r>
          </a:p>
          <a:p>
            <a:r>
              <a:rPr lang="en-US" dirty="0"/>
              <a:t>Tuning slopes &amp; biases, +0.026</a:t>
            </a:r>
          </a:p>
          <a:p>
            <a:r>
              <a:rPr lang="en-US" dirty="0"/>
              <a:t>(Average MPKI computed over organizers categories: compress, </a:t>
            </a:r>
            <a:r>
              <a:rPr lang="en-US" dirty="0" err="1"/>
              <a:t>fp</a:t>
            </a:r>
            <a:r>
              <a:rPr lang="en-US" dirty="0"/>
              <a:t>, infra, int, media, web)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F1B1D4-0BB8-B5AB-A8F6-26172C5BD6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0831" y="782425"/>
            <a:ext cx="4602969" cy="571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415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C6B48-9930-7FC4-B624-D4D814A1A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MPKI and speedup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B20FE-DA3E-D75A-C52F-401B554D6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141" y="1954923"/>
            <a:ext cx="3932784" cy="379117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Results over all 110 traces unweighted</a:t>
            </a:r>
          </a:p>
          <a:p>
            <a:r>
              <a:rPr lang="en-US" dirty="0"/>
              <a:t>(Organizers average by categories so final numbers slightly different)</a:t>
            </a:r>
          </a:p>
          <a:p>
            <a:r>
              <a:rPr lang="en-US" dirty="0"/>
              <a:t>I optimized for MPKI; optimizing for IPC probably a better idea</a:t>
            </a:r>
          </a:p>
          <a:p>
            <a:r>
              <a:rPr lang="en-US" dirty="0"/>
              <a:t>Speedups low. Not sure about their simulator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469F8E0-750A-0C5D-5BEE-6A40EDD148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533649"/>
              </p:ext>
            </p:extLst>
          </p:nvPr>
        </p:nvGraphicFramePr>
        <p:xfrm>
          <a:off x="4918841" y="2165130"/>
          <a:ext cx="6947338" cy="3580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6373">
                  <a:extLst>
                    <a:ext uri="{9D8B030D-6E8A-4147-A177-3AD203B41FA5}">
                      <a16:colId xmlns:a16="http://schemas.microsoft.com/office/drawing/2014/main" val="1057306935"/>
                    </a:ext>
                  </a:extLst>
                </a:gridCol>
                <a:gridCol w="1271752">
                  <a:extLst>
                    <a:ext uri="{9D8B030D-6E8A-4147-A177-3AD203B41FA5}">
                      <a16:colId xmlns:a16="http://schemas.microsoft.com/office/drawing/2014/main" val="3563395906"/>
                    </a:ext>
                  </a:extLst>
                </a:gridCol>
                <a:gridCol w="2249213">
                  <a:extLst>
                    <a:ext uri="{9D8B030D-6E8A-4147-A177-3AD203B41FA5}">
                      <a16:colId xmlns:a16="http://schemas.microsoft.com/office/drawing/2014/main" val="1092735809"/>
                    </a:ext>
                  </a:extLst>
                </a:gridCol>
              </a:tblGrid>
              <a:tr h="622996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effectLst/>
                          <a:highlight>
                            <a:srgbClr val="B0B3B2"/>
                          </a:highlight>
                          <a:latin typeface="Helvetica Neue" panose="02000503000000020004" pitchFamily="2" charset="0"/>
                        </a:rPr>
                        <a:t>Idea</a:t>
                      </a:r>
                      <a:endParaRPr lang="en-US" dirty="0">
                        <a:effectLst/>
                        <a:highlight>
                          <a:srgbClr val="B0B3B2"/>
                        </a:highlight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effectLst/>
                          <a:highlight>
                            <a:srgbClr val="B0B3B2"/>
                          </a:highlight>
                          <a:latin typeface="Helvetica Neue" panose="02000503000000020004" pitchFamily="2" charset="0"/>
                        </a:rPr>
                        <a:t> Avg MPKI</a:t>
                      </a:r>
                      <a:endParaRPr lang="en-US" dirty="0">
                        <a:effectLst/>
                        <a:highlight>
                          <a:srgbClr val="B0B3B2"/>
                        </a:highlight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effectLst/>
                          <a:highlight>
                            <a:srgbClr val="B0B3B2"/>
                          </a:highlight>
                          <a:latin typeface="Helvetica Neue" panose="02000503000000020004" pitchFamily="2" charset="0"/>
                        </a:rPr>
                        <a:t> Geomean Speedup</a:t>
                      </a:r>
                      <a:endParaRPr lang="en-US" dirty="0">
                        <a:effectLst/>
                        <a:highlight>
                          <a:srgbClr val="B0B3B2"/>
                        </a:highlight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664164406"/>
                  </a:ext>
                </a:extLst>
              </a:tr>
              <a:tr h="369746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  <a:highlight>
                            <a:srgbClr val="D4D4D4"/>
                          </a:highlight>
                          <a:latin typeface="Helvetica Neue" panose="02000503000000020004" pitchFamily="2" charset="0"/>
                        </a:rPr>
                        <a:t>Baseline 64KB TAGE-SC-L</a:t>
                      </a:r>
                      <a:endParaRPr lang="en-US" b="0" dirty="0">
                        <a:effectLst/>
                        <a:highlight>
                          <a:srgbClr val="D4D4D4"/>
                        </a:highlight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3.808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1.000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770181231"/>
                  </a:ext>
                </a:extLst>
              </a:tr>
              <a:tr h="369746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  <a:highlight>
                            <a:srgbClr val="D4D4D4"/>
                          </a:highlight>
                          <a:latin typeface="Helvetica Neue" panose="02000503000000020004" pitchFamily="2" charset="0"/>
                        </a:rPr>
                        <a:t>No AT/NT filtering</a:t>
                      </a:r>
                      <a:endParaRPr lang="en-US" b="0" dirty="0">
                        <a:effectLst/>
                        <a:highlight>
                          <a:srgbClr val="D4D4D4"/>
                        </a:highlight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3.576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1.012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79452321"/>
                  </a:ext>
                </a:extLst>
              </a:tr>
              <a:tr h="369746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  <a:highlight>
                            <a:srgbClr val="D4D4D4"/>
                          </a:highlight>
                          <a:latin typeface="Helvetica Neue" panose="02000503000000020004" pitchFamily="2" charset="0"/>
                        </a:rPr>
                        <a:t>No Smart Combining Algorithm</a:t>
                      </a:r>
                      <a:endParaRPr lang="en-US" b="0" dirty="0">
                        <a:effectLst/>
                        <a:highlight>
                          <a:srgbClr val="D4D4D4"/>
                        </a:highlight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3.564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1.010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81232984"/>
                  </a:ext>
                </a:extLst>
              </a:tr>
              <a:tr h="369746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  <a:highlight>
                            <a:srgbClr val="D4D4D4"/>
                          </a:highlight>
                          <a:latin typeface="Helvetica Neue" panose="02000503000000020004" pitchFamily="2" charset="0"/>
                        </a:rPr>
                        <a:t>192KB TAGE-SC-L</a:t>
                      </a:r>
                      <a:endParaRPr lang="en-US" b="0" dirty="0">
                        <a:effectLst/>
                        <a:highlight>
                          <a:srgbClr val="D4D4D4"/>
                        </a:highlight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3.516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1.015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86910586"/>
                  </a:ext>
                </a:extLst>
              </a:tr>
              <a:tr h="369746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  <a:highlight>
                            <a:srgbClr val="D4D4D4"/>
                          </a:highlight>
                          <a:latin typeface="Helvetica Neue" panose="02000503000000020004" pitchFamily="2" charset="0"/>
                        </a:rPr>
                        <a:t>No Transfer Function</a:t>
                      </a:r>
                      <a:endParaRPr lang="en-US" b="0" dirty="0">
                        <a:effectLst/>
                        <a:highlight>
                          <a:srgbClr val="D4D4D4"/>
                        </a:highlight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3.500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1.015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351107593"/>
                  </a:ext>
                </a:extLst>
              </a:tr>
              <a:tr h="369746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  <a:highlight>
                            <a:srgbClr val="D4D4D4"/>
                          </a:highlight>
                          <a:latin typeface="Helvetica Neue" panose="02000503000000020004" pitchFamily="2" charset="0"/>
                        </a:rPr>
                        <a:t>No Speculative Table Update</a:t>
                      </a:r>
                      <a:endParaRPr lang="en-US" b="0" dirty="0">
                        <a:effectLst/>
                        <a:highlight>
                          <a:srgbClr val="D4D4D4"/>
                        </a:highlight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3.482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1.015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843504786"/>
                  </a:ext>
                </a:extLst>
              </a:tr>
              <a:tr h="369746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  <a:highlight>
                            <a:srgbClr val="D4D4D4"/>
                          </a:highlight>
                          <a:latin typeface="Helvetica Neue" panose="02000503000000020004" pitchFamily="2" charset="0"/>
                        </a:rPr>
                        <a:t>No Tuned Combining Algorithm</a:t>
                      </a:r>
                      <a:endParaRPr lang="en-US" b="0" dirty="0">
                        <a:effectLst/>
                        <a:highlight>
                          <a:srgbClr val="D4D4D4"/>
                        </a:highlight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3.474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1.016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691323683"/>
                  </a:ext>
                </a:extLst>
              </a:tr>
              <a:tr h="369746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effectLst/>
                          <a:highlight>
                            <a:srgbClr val="D4D4D4"/>
                          </a:highlight>
                          <a:latin typeface="Helvetica Neue" panose="02000503000000020004" pitchFamily="2" charset="0"/>
                        </a:rPr>
                        <a:t>All Optimizations</a:t>
                      </a:r>
                      <a:endParaRPr lang="en-US" b="1" dirty="0">
                        <a:effectLst/>
                        <a:highlight>
                          <a:srgbClr val="D4D4D4"/>
                        </a:highlight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3.448</a:t>
                      </a:r>
                      <a:endParaRPr lang="en-US" b="1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1.018</a:t>
                      </a:r>
                      <a:endParaRPr lang="en-US" b="1" dirty="0">
                        <a:effectLst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19724344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5E7ABCE-94C3-AB50-49FC-AF776160653C}"/>
              </a:ext>
            </a:extLst>
          </p:cNvPr>
          <p:cNvSpPr txBox="1"/>
          <p:nvPr/>
        </p:nvSpPr>
        <p:spPr>
          <a:xfrm>
            <a:off x="775141" y="5779496"/>
            <a:ext cx="10609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Weighted MPKI from CBP 2025 simulator (comparable to other papers):  </a:t>
            </a:r>
            <a:r>
              <a:rPr lang="en-US" sz="2400" b="1" dirty="0"/>
              <a:t>3.3895</a:t>
            </a:r>
          </a:p>
        </p:txBody>
      </p:sp>
    </p:spTree>
    <p:extLst>
      <p:ext uri="{BB962C8B-B14F-4D97-AF65-F5344CB8AC3E}">
        <p14:creationId xmlns:p14="http://schemas.microsoft.com/office/powerpoint/2010/main" val="21723122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59B75-F95E-FBEE-654B-D9EB973D3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3B57F-686E-C50C-AF6F-9F50C40A1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64KB TAGE-SC-L</a:t>
            </a:r>
          </a:p>
          <a:p>
            <a:r>
              <a:rPr lang="en-US" dirty="0"/>
              <a:t>97.5KB weights tables</a:t>
            </a:r>
          </a:p>
          <a:p>
            <a:r>
              <a:rPr lang="en-US" dirty="0"/>
              <a:t>24KB Bloom filters</a:t>
            </a:r>
          </a:p>
          <a:p>
            <a:r>
              <a:rPr lang="en-US" dirty="0"/>
              <a:t>~5KB local history table</a:t>
            </a:r>
          </a:p>
          <a:p>
            <a:r>
              <a:rPr lang="en-US" dirty="0"/>
              <a:t>&lt; 0.5KB other histories</a:t>
            </a:r>
          </a:p>
          <a:p>
            <a:r>
              <a:rPr lang="en-US" dirty="0"/>
              <a:t>&lt; 0.5KB dynamic bias tracking tables</a:t>
            </a:r>
          </a:p>
          <a:p>
            <a:r>
              <a:rPr lang="en-US" dirty="0"/>
              <a:t>Other small counters and bits</a:t>
            </a:r>
          </a:p>
          <a:p>
            <a:r>
              <a:rPr lang="en-US" dirty="0"/>
              <a:t>Adds to 192KB</a:t>
            </a:r>
          </a:p>
        </p:txBody>
      </p:sp>
    </p:spTree>
    <p:extLst>
      <p:ext uri="{BB962C8B-B14F-4D97-AF65-F5344CB8AC3E}">
        <p14:creationId xmlns:p14="http://schemas.microsoft.com/office/powerpoint/2010/main" val="20192909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B50A1-33FE-235D-CA72-135C2D0CA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7046E-F0AB-AFC1-6F5B-00B14E79E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31434" cy="4667250"/>
          </a:xfrm>
        </p:spPr>
        <p:txBody>
          <a:bodyPr>
            <a:normAutofit/>
          </a:bodyPr>
          <a:lstStyle/>
          <a:p>
            <a:r>
              <a:rPr lang="en-US" dirty="0"/>
              <a:t>This predictor is unrealistic because I’m going purely for accuracy</a:t>
            </a:r>
          </a:p>
          <a:p>
            <a:r>
              <a:rPr lang="en-US" dirty="0"/>
              <a:t>Ways to make it more realistic:</a:t>
            </a:r>
          </a:p>
          <a:p>
            <a:pPr lvl="1"/>
            <a:r>
              <a:rPr lang="en-US" dirty="0"/>
              <a:t>Limit number of tables; cuts down selection logic and adder tree</a:t>
            </a:r>
          </a:p>
          <a:p>
            <a:pPr lvl="1"/>
            <a:r>
              <a:rPr lang="en-US" dirty="0"/>
              <a:t>Replace taken/not-taken history with hash of bits from taken branch PCs/targets, so we can update history only on taken branches</a:t>
            </a:r>
          </a:p>
          <a:p>
            <a:pPr lvl="1"/>
            <a:r>
              <a:rPr lang="en-US" dirty="0"/>
              <a:t>Avoid sequential step of transfer function lookup table by applying function on update with wider weights</a:t>
            </a:r>
          </a:p>
          <a:p>
            <a:pPr lvl="1"/>
            <a:r>
              <a:rPr lang="en-US" dirty="0"/>
              <a:t>Think of less hacky more efficient bias tracking algorithm</a:t>
            </a:r>
          </a:p>
          <a:p>
            <a:pPr lvl="1"/>
            <a:r>
              <a:rPr lang="en-US" dirty="0"/>
              <a:t>Ahead-pipelining to mitigate latency of large table lookup and adder tree</a:t>
            </a:r>
          </a:p>
          <a:p>
            <a:pPr lvl="1"/>
            <a:r>
              <a:rPr lang="en-US" dirty="0"/>
              <a:t>Banking etc. tricks for multiple predictions per cycle</a:t>
            </a:r>
          </a:p>
          <a:p>
            <a:pPr lvl="1"/>
            <a:r>
              <a:rPr lang="en-US" dirty="0"/>
              <a:t>Local history is hard but it can be done; see the literature</a:t>
            </a:r>
          </a:p>
        </p:txBody>
      </p:sp>
    </p:spTree>
    <p:extLst>
      <p:ext uri="{BB962C8B-B14F-4D97-AF65-F5344CB8AC3E}">
        <p14:creationId xmlns:p14="http://schemas.microsoft.com/office/powerpoint/2010/main" val="10800003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1C457-6F1B-0B0E-58FF-B9B207209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05549-D3B4-A81D-4FE1-D095AF97C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Come see our ISCA paper on cache replacement in the session after lunch on Tuesday</a:t>
            </a:r>
          </a:p>
        </p:txBody>
      </p:sp>
    </p:spTree>
    <p:extLst>
      <p:ext uri="{BB962C8B-B14F-4D97-AF65-F5344CB8AC3E}">
        <p14:creationId xmlns:p14="http://schemas.microsoft.com/office/powerpoint/2010/main" val="3643658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FAC34-11A6-C294-FDD8-955F91388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entry for CBP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A13AB-7326-A7BC-E84D-19E374890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</a:t>
            </a:r>
            <a:r>
              <a:rPr lang="en-US" dirty="0" err="1"/>
              <a:t>Multiperspective</a:t>
            </a:r>
            <a:r>
              <a:rPr lang="en-US" dirty="0"/>
              <a:t> Perceptron Predictor (MPP)</a:t>
            </a:r>
          </a:p>
          <a:p>
            <a:r>
              <a:rPr lang="en-US" dirty="0"/>
              <a:t>Combined with the 64KB TAGE-SC-L provided by organizers</a:t>
            </a:r>
          </a:p>
          <a:p>
            <a:r>
              <a:rPr lang="en-US" dirty="0"/>
              <a:t>Applies some optimizations:</a:t>
            </a:r>
          </a:p>
          <a:p>
            <a:pPr lvl="1"/>
            <a:r>
              <a:rPr lang="en-US" dirty="0"/>
              <a:t>MPP optimized to complement TAGE-SC-L</a:t>
            </a:r>
          </a:p>
          <a:p>
            <a:pPr lvl="1"/>
            <a:r>
              <a:rPr lang="en-US" dirty="0"/>
              <a:t>Non-linear transfer functions for MPP and SC</a:t>
            </a:r>
          </a:p>
          <a:p>
            <a:pPr lvl="1"/>
            <a:r>
              <a:rPr lang="en-US" dirty="0"/>
              <a:t>MPP and SC outputs combined, specialized for MPP &amp; TAGE predictions and TAGE confidence</a:t>
            </a:r>
          </a:p>
          <a:p>
            <a:pPr lvl="1"/>
            <a:r>
              <a:rPr lang="en-US" dirty="0"/>
              <a:t>Bloom filters for always/never taken branches (because BTB is missing)</a:t>
            </a:r>
          </a:p>
          <a:p>
            <a:pPr lvl="1"/>
            <a:r>
              <a:rPr lang="en-US" dirty="0"/>
              <a:t>Speculative table updates </a:t>
            </a:r>
            <a:r>
              <a:rPr lang="en-US" b="1" dirty="0"/>
              <a:t>using prediction not ground truth</a:t>
            </a:r>
            <a:r>
              <a:rPr lang="en-US" dirty="0"/>
              <a:t>, rolled back on misprediction</a:t>
            </a:r>
          </a:p>
        </p:txBody>
      </p:sp>
    </p:spTree>
    <p:extLst>
      <p:ext uri="{BB962C8B-B14F-4D97-AF65-F5344CB8AC3E}">
        <p14:creationId xmlns:p14="http://schemas.microsoft.com/office/powerpoint/2010/main" val="545980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BC624-F477-BEC2-EBCC-42F008DF2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TAGE is limited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27E-5041-BC32-8465-16101246E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275" y="1832618"/>
            <a:ext cx="4299215" cy="4318800"/>
          </a:xfrm>
        </p:spPr>
        <p:txBody>
          <a:bodyPr>
            <a:normAutofit/>
          </a:bodyPr>
          <a:lstStyle/>
          <a:p>
            <a:r>
              <a:rPr lang="en-US" dirty="0"/>
              <a:t>Uses only global history</a:t>
            </a:r>
          </a:p>
          <a:p>
            <a:r>
              <a:rPr lang="en-US" dirty="0"/>
              <a:t>Must use history lengths with total ordering in order to choose the longest match</a:t>
            </a:r>
          </a:p>
          <a:p>
            <a:r>
              <a:rPr lang="en-US" dirty="0"/>
              <a:t>About the same as perceptron with global history intervals at 192KB</a:t>
            </a:r>
          </a:p>
        </p:txBody>
      </p:sp>
      <p:pic>
        <p:nvPicPr>
          <p:cNvPr id="8" name="Picture 7" descr="A graph of a number of people&#10;&#10;Description automatically generated">
            <a:extLst>
              <a:ext uri="{FF2B5EF4-FFF2-40B4-BE49-F238E27FC236}">
                <a16:creationId xmlns:a16="http://schemas.microsoft.com/office/drawing/2014/main" id="{2DCD5954-BD93-6CC8-DDB4-ED1E81608B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5006" y="1616075"/>
            <a:ext cx="6502400" cy="48768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5795E3D-094A-E6B2-FA88-9DAC9EB71558}"/>
              </a:ext>
            </a:extLst>
          </p:cNvPr>
          <p:cNvSpPr txBox="1"/>
          <p:nvPr/>
        </p:nvSpPr>
        <p:spPr>
          <a:xfrm>
            <a:off x="276352" y="6267886"/>
            <a:ext cx="5164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All predictors 192KB, unweighted (weighted) MPKIs</a:t>
            </a:r>
          </a:p>
        </p:txBody>
      </p:sp>
    </p:spTree>
    <p:extLst>
      <p:ext uri="{BB962C8B-B14F-4D97-AF65-F5344CB8AC3E}">
        <p14:creationId xmlns:p14="http://schemas.microsoft.com/office/powerpoint/2010/main" val="1068066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BC624-F477-BEC2-EBCC-42F008DF2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Perceptron is essential to accuracy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27E-5041-BC32-8465-16101246E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275" y="1832618"/>
            <a:ext cx="4299215" cy="4318800"/>
          </a:xfrm>
        </p:spPr>
        <p:txBody>
          <a:bodyPr>
            <a:normAutofit fontScale="92500"/>
          </a:bodyPr>
          <a:lstStyle/>
          <a:p>
            <a:r>
              <a:rPr lang="en-US" dirty="0"/>
              <a:t>Perceptron can use multiple kinds of history beyond </a:t>
            </a:r>
            <a:r>
              <a:rPr lang="en-US" dirty="0" err="1"/>
              <a:t>ghist</a:t>
            </a:r>
            <a:r>
              <a:rPr lang="en-US" dirty="0"/>
              <a:t> (e.g. local, intervals, etc. see following slides)</a:t>
            </a:r>
          </a:p>
          <a:p>
            <a:r>
              <a:rPr lang="en-US" dirty="0"/>
              <a:t>TAGE-SC-L combines TAGE with perceptron using multiple kinds of history</a:t>
            </a:r>
          </a:p>
          <a:p>
            <a:r>
              <a:rPr lang="en-US" dirty="0"/>
              <a:t>Don’t build a processor today with TAGE only – poor accuracy</a:t>
            </a:r>
          </a:p>
        </p:txBody>
      </p:sp>
      <p:pic>
        <p:nvPicPr>
          <p:cNvPr id="5" name="Picture 4" descr="A graph of a number of people&#10;&#10;Description automatically generated">
            <a:extLst>
              <a:ext uri="{FF2B5EF4-FFF2-40B4-BE49-F238E27FC236}">
                <a16:creationId xmlns:a16="http://schemas.microsoft.com/office/drawing/2014/main" id="{0CB17891-B5C7-B1CE-8768-A3AAF30B24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3248" y="1618488"/>
            <a:ext cx="6502400" cy="4876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184FF07-1164-A6A5-3A79-C9F4BDE3C4C2}"/>
              </a:ext>
            </a:extLst>
          </p:cNvPr>
          <p:cNvSpPr txBox="1"/>
          <p:nvPr/>
        </p:nvSpPr>
        <p:spPr>
          <a:xfrm>
            <a:off x="276352" y="6267886"/>
            <a:ext cx="5164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All predictors 192KB, unweighted (weighted) MPKIs</a:t>
            </a:r>
          </a:p>
        </p:txBody>
      </p:sp>
    </p:spTree>
    <p:extLst>
      <p:ext uri="{BB962C8B-B14F-4D97-AF65-F5344CB8AC3E}">
        <p14:creationId xmlns:p14="http://schemas.microsoft.com/office/powerpoint/2010/main" val="4285191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BA30820C-D45C-30C5-4A9B-06D9E4003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Multiperspective</a:t>
            </a:r>
            <a:r>
              <a:rPr lang="en-US" altLang="en-US" dirty="0"/>
              <a:t> idea</a:t>
            </a:r>
          </a:p>
        </p:txBody>
      </p:sp>
      <p:sp>
        <p:nvSpPr>
          <p:cNvPr id="22530" name="Content Placeholder 2">
            <a:extLst>
              <a:ext uri="{FF2B5EF4-FFF2-40B4-BE49-F238E27FC236}">
                <a16:creationId xmlns:a16="http://schemas.microsoft.com/office/drawing/2014/main" id="{96A65162-6CA3-A803-43B4-1570E6833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en-US" dirty="0"/>
              <a:t>Rather than just global/local history, use many features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Multiple perspectives on branch history</a:t>
            </a:r>
          </a:p>
          <a:p>
            <a:pPr>
              <a:lnSpc>
                <a:spcPct val="150000"/>
              </a:lnSpc>
            </a:pPr>
            <a:r>
              <a:rPr lang="en-US" altLang="en-US"/>
              <a:t>Multiperspective</a:t>
            </a:r>
            <a:r>
              <a:rPr lang="en-US" altLang="en-US" dirty="0"/>
              <a:t> Perceptron Predictor</a:t>
            </a:r>
          </a:p>
          <a:p>
            <a:pPr lvl="1">
              <a:lnSpc>
                <a:spcPct val="150000"/>
              </a:lnSpc>
            </a:pPr>
            <a:r>
              <a:rPr lang="en-US" altLang="en-US" dirty="0"/>
              <a:t>Hashed Perceptron</a:t>
            </a:r>
          </a:p>
          <a:p>
            <a:pPr lvl="2">
              <a:lnSpc>
                <a:spcPct val="150000"/>
              </a:lnSpc>
            </a:pPr>
            <a:r>
              <a:rPr lang="en-US" altLang="en-US" dirty="0"/>
              <a:t>Sum weights indexed by hashes of features</a:t>
            </a:r>
          </a:p>
          <a:p>
            <a:pPr lvl="2">
              <a:lnSpc>
                <a:spcPct val="150000"/>
              </a:lnSpc>
            </a:pPr>
            <a:r>
              <a:rPr lang="en-US" altLang="en-US" dirty="0"/>
              <a:t>Update weights using perceptron training</a:t>
            </a:r>
          </a:p>
          <a:p>
            <a:pPr lvl="1">
              <a:lnSpc>
                <a:spcPct val="150000"/>
              </a:lnSpc>
            </a:pPr>
            <a:r>
              <a:rPr lang="en-US" altLang="en-US" dirty="0"/>
              <a:t>Contribution is a wide range of features</a:t>
            </a:r>
          </a:p>
        </p:txBody>
      </p:sp>
      <p:sp>
        <p:nvSpPr>
          <p:cNvPr id="22531" name="Slide Number Placeholder 3">
            <a:extLst>
              <a:ext uri="{FF2B5EF4-FFF2-40B4-BE49-F238E27FC236}">
                <a16:creationId xmlns:a16="http://schemas.microsoft.com/office/drawing/2014/main" id="{EB1CA59F-B8E5-C8EC-EF10-DDBFF7CFF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4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4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0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0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F3B559D9-FC8C-D342-961F-16043BA70C64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6</a:t>
            </a:fld>
            <a:endParaRPr lang="en-US" altLang="en-US" sz="4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13266614-71D0-D4E2-D29F-7E1D8C961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Traditional features</a:t>
            </a:r>
          </a:p>
        </p:txBody>
      </p:sp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893DB6AA-243B-C66E-6704-E36F03488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5291"/>
            <a:ext cx="10515600" cy="401029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en-US" dirty="0"/>
              <a:t>GHIST(</a:t>
            </a:r>
            <a:r>
              <a:rPr lang="en-US" altLang="en-US" i="1" dirty="0" err="1"/>
              <a:t>a,b</a:t>
            </a:r>
            <a:r>
              <a:rPr lang="en-US" altLang="en-US" dirty="0"/>
              <a:t>) – hash of </a:t>
            </a:r>
            <a:r>
              <a:rPr lang="en-US" altLang="en-US" i="1" dirty="0"/>
              <a:t>a</a:t>
            </a:r>
            <a:r>
              <a:rPr lang="en-US" altLang="en-US" dirty="0"/>
              <a:t> to </a:t>
            </a:r>
            <a:r>
              <a:rPr lang="en-US" altLang="en-US" i="1" dirty="0"/>
              <a:t>b</a:t>
            </a:r>
            <a:r>
              <a:rPr lang="en-US" altLang="en-US" dirty="0"/>
              <a:t> most recent branch outcomes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PATH(</a:t>
            </a:r>
            <a:r>
              <a:rPr lang="en-US" altLang="en-US" i="1" dirty="0" err="1"/>
              <a:t>a,b</a:t>
            </a:r>
            <a:r>
              <a:rPr lang="en-US" altLang="en-US" dirty="0"/>
              <a:t>) – hash of recent </a:t>
            </a:r>
            <a:r>
              <a:rPr lang="en-US" altLang="en-US" i="1" dirty="0"/>
              <a:t>a</a:t>
            </a:r>
            <a:r>
              <a:rPr lang="en-US" altLang="en-US" dirty="0"/>
              <a:t> PCs, shifted by </a:t>
            </a:r>
            <a:r>
              <a:rPr lang="en-US" altLang="en-US" i="1" dirty="0"/>
              <a:t>b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LOCAL – “per-branch” histories (PC hashed into fixed-sized table)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GHISTPATH  - combination of GHIST and PATH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BIAS – bias of the branch to be taken regardless of history</a:t>
            </a:r>
          </a:p>
        </p:txBody>
      </p:sp>
      <p:sp>
        <p:nvSpPr>
          <p:cNvPr id="23555" name="Slide Number Placeholder 3">
            <a:extLst>
              <a:ext uri="{FF2B5EF4-FFF2-40B4-BE49-F238E27FC236}">
                <a16:creationId xmlns:a16="http://schemas.microsoft.com/office/drawing/2014/main" id="{98D3D611-2A62-0810-94BC-3F61607E9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4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4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0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0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8CA90EEC-61CB-044D-8215-772A3A3E08E7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7</a:t>
            </a:fld>
            <a:endParaRPr lang="en-US" altLang="en-US" sz="4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>
            <a:extLst>
              <a:ext uri="{FF2B5EF4-FFF2-40B4-BE49-F238E27FC236}">
                <a16:creationId xmlns:a16="http://schemas.microsoft.com/office/drawing/2014/main" id="{C6F1DF80-9A1A-2F59-0C69-CB80DC8C6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Novel features</a:t>
            </a:r>
          </a:p>
        </p:txBody>
      </p:sp>
      <p:sp>
        <p:nvSpPr>
          <p:cNvPr id="24578" name="Content Placeholder 2">
            <a:extLst>
              <a:ext uri="{FF2B5EF4-FFF2-40B4-BE49-F238E27FC236}">
                <a16:creationId xmlns:a16="http://schemas.microsoft.com/office/drawing/2014/main" id="{21EFCD15-80A2-C861-12D1-5FBD89A59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617926" cy="4409666"/>
          </a:xfrm>
        </p:spPr>
        <p:txBody>
          <a:bodyPr/>
          <a:lstStyle/>
          <a:p>
            <a:r>
              <a:rPr lang="en-US" altLang="en-US" dirty="0"/>
              <a:t>IMLI – from André’s innermost loop iteration counter:</a:t>
            </a:r>
          </a:p>
          <a:p>
            <a:pPr lvl="1"/>
            <a:r>
              <a:rPr lang="en-US" altLang="en-US" sz="2000" dirty="0"/>
              <a:t>When a backward branch is taken, count up</a:t>
            </a:r>
          </a:p>
          <a:p>
            <a:pPr lvl="1"/>
            <a:r>
              <a:rPr lang="en-US" altLang="en-US" sz="2000" dirty="0"/>
              <a:t>When a backward branch is not taken, reset counter</a:t>
            </a:r>
          </a:p>
          <a:p>
            <a:r>
              <a:rPr lang="en-US" altLang="en-US" dirty="0"/>
              <a:t>I propose an alternate IMLI</a:t>
            </a:r>
          </a:p>
          <a:p>
            <a:pPr lvl="1"/>
            <a:r>
              <a:rPr lang="en-US" altLang="en-US" sz="2000" dirty="0"/>
              <a:t>When a forward branch is not taken, count up</a:t>
            </a:r>
          </a:p>
          <a:p>
            <a:pPr lvl="1"/>
            <a:r>
              <a:rPr lang="en-US" altLang="en-US" sz="2000" dirty="0"/>
              <a:t>When a forward branch is taken, reset counter</a:t>
            </a:r>
          </a:p>
          <a:p>
            <a:pPr lvl="1"/>
            <a:r>
              <a:rPr lang="en-US" altLang="en-US" sz="2000" dirty="0"/>
              <a:t>This represents loops where the decision to continue is at the top</a:t>
            </a:r>
          </a:p>
          <a:p>
            <a:pPr lvl="1"/>
            <a:r>
              <a:rPr lang="en-US" altLang="en-US" sz="2000" dirty="0"/>
              <a:t>Typical in code compiled for size or by JIT compilers</a:t>
            </a:r>
          </a:p>
          <a:p>
            <a:pPr lvl="1"/>
            <a:r>
              <a:rPr lang="en-US" altLang="en-US" sz="2000" dirty="0"/>
              <a:t>Works better than backward IMLI on recent workloads</a:t>
            </a:r>
          </a:p>
          <a:p>
            <a:r>
              <a:rPr lang="en-US" altLang="en-US" dirty="0"/>
              <a:t>I tried both forward and backward in the predictor</a:t>
            </a:r>
          </a:p>
          <a:p>
            <a:pPr lvl="1"/>
            <a:endParaRPr lang="en-US" altLang="en-US" dirty="0"/>
          </a:p>
        </p:txBody>
      </p:sp>
      <p:sp>
        <p:nvSpPr>
          <p:cNvPr id="24579" name="Slide Number Placeholder 3">
            <a:extLst>
              <a:ext uri="{FF2B5EF4-FFF2-40B4-BE49-F238E27FC236}">
                <a16:creationId xmlns:a16="http://schemas.microsoft.com/office/drawing/2014/main" id="{2E046CB8-5ECD-0C76-B221-389E2F171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4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4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0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0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3AFA3852-137B-BD4E-B0DC-DD67FF98D46F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8</a:t>
            </a:fld>
            <a:endParaRPr lang="en-US" altLang="en-US" sz="4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>
            <a:extLst>
              <a:ext uri="{FF2B5EF4-FFF2-40B4-BE49-F238E27FC236}">
                <a16:creationId xmlns:a16="http://schemas.microsoft.com/office/drawing/2014/main" id="{9DCBDDD2-8049-BC78-B562-FD0A60DFE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Novel features cont.</a:t>
            </a:r>
          </a:p>
        </p:txBody>
      </p:sp>
      <p:sp>
        <p:nvSpPr>
          <p:cNvPr id="25602" name="Content Placeholder 2">
            <a:extLst>
              <a:ext uri="{FF2B5EF4-FFF2-40B4-BE49-F238E27FC236}">
                <a16:creationId xmlns:a16="http://schemas.microsoft.com/office/drawing/2014/main" id="{A20EC671-ED2C-BBB9-A3EC-C7577AA6F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49976"/>
            <a:ext cx="10761617" cy="490637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250000"/>
              </a:lnSpc>
            </a:pPr>
            <a:r>
              <a:rPr lang="en-US" altLang="en-US" sz="3800" dirty="0"/>
              <a:t>MODHIST</a:t>
            </a:r>
            <a:r>
              <a:rPr lang="en-US" altLang="en-US" dirty="0"/>
              <a:t> </a:t>
            </a:r>
            <a:r>
              <a:rPr lang="en-US" altLang="en-US" sz="3300" dirty="0"/>
              <a:t>– modulo history</a:t>
            </a:r>
          </a:p>
          <a:p>
            <a:pPr lvl="1">
              <a:lnSpc>
                <a:spcPct val="150000"/>
              </a:lnSpc>
            </a:pPr>
            <a:r>
              <a:rPr lang="en-US" altLang="en-US" sz="3200" dirty="0"/>
              <a:t>Branch histories become misaligned when some branches are skipped</a:t>
            </a:r>
          </a:p>
          <a:p>
            <a:pPr lvl="1">
              <a:lnSpc>
                <a:spcPct val="150000"/>
              </a:lnSpc>
            </a:pPr>
            <a:r>
              <a:rPr lang="en-US" altLang="en-US" sz="3200" dirty="0"/>
              <a:t>MODHIST records only branches where PC ≡ 0 (mod </a:t>
            </a:r>
            <a:r>
              <a:rPr lang="en-US" altLang="en-US" sz="3200" i="1" dirty="0"/>
              <a:t>n</a:t>
            </a:r>
            <a:r>
              <a:rPr lang="en-US" altLang="en-US" sz="3200" dirty="0"/>
              <a:t>) for some </a:t>
            </a:r>
            <a:r>
              <a:rPr lang="en-US" altLang="en-US" sz="3200" i="1" dirty="0"/>
              <a:t>n.</a:t>
            </a:r>
          </a:p>
          <a:p>
            <a:pPr lvl="1">
              <a:lnSpc>
                <a:spcPct val="150000"/>
              </a:lnSpc>
            </a:pPr>
            <a:r>
              <a:rPr lang="en-US" altLang="en-US" sz="3200" dirty="0"/>
              <a:t>Hopefully branches responsible for misalignment will not be recorded</a:t>
            </a:r>
          </a:p>
          <a:p>
            <a:pPr lvl="1">
              <a:lnSpc>
                <a:spcPct val="150000"/>
              </a:lnSpc>
            </a:pPr>
            <a:r>
              <a:rPr lang="en-US" altLang="en-US" sz="3200" dirty="0"/>
              <a:t>Try many values of </a:t>
            </a:r>
            <a:r>
              <a:rPr lang="en-US" altLang="en-US" sz="3200" i="1" dirty="0"/>
              <a:t>n</a:t>
            </a:r>
            <a:r>
              <a:rPr lang="en-US" altLang="en-US" sz="3200" dirty="0"/>
              <a:t> to come up with a good MODHIST feature</a:t>
            </a: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EB48375F-5B91-0354-ADE6-0CFEF31FC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4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4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0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 sz="20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5000"/>
              <a:buFont typeface="Monotype Sorts" pitchFamily="2" charset="2"/>
              <a:buChar char="u"/>
              <a:defRPr kumimoji="1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657D33D4-6A9F-A948-8EB8-DDAAC2DAFC56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9</a:t>
            </a:fld>
            <a:endParaRPr lang="en-US" altLang="en-US" sz="4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1982</TotalTime>
  <Words>1580</Words>
  <Application>Microsoft Macintosh PowerPoint</Application>
  <PresentationFormat>Widescreen</PresentationFormat>
  <Paragraphs>227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Aptos</vt:lpstr>
      <vt:lpstr>Aptos Display</vt:lpstr>
      <vt:lpstr>Arial</vt:lpstr>
      <vt:lpstr>Helvetica Neue</vt:lpstr>
      <vt:lpstr>Office Theme</vt:lpstr>
      <vt:lpstr>Multiperspective Perceptron Predictor</vt:lpstr>
      <vt:lpstr>Evolution of perceptron branch prediction</vt:lpstr>
      <vt:lpstr>My entry for CBP 2025</vt:lpstr>
      <vt:lpstr>TAGE is limited</vt:lpstr>
      <vt:lpstr>Perceptron is essential to accuracy</vt:lpstr>
      <vt:lpstr>Multiperspective idea</vt:lpstr>
      <vt:lpstr>Traditional features</vt:lpstr>
      <vt:lpstr>Novel features</vt:lpstr>
      <vt:lpstr>Novel features cont.</vt:lpstr>
      <vt:lpstr>Novel Features cont.</vt:lpstr>
      <vt:lpstr>Novel Features cont.</vt:lpstr>
      <vt:lpstr>Novel Features cont.</vt:lpstr>
      <vt:lpstr>Novel features cont.</vt:lpstr>
      <vt:lpstr>Making the MPP prediction</vt:lpstr>
      <vt:lpstr>MPP optimizations</vt:lpstr>
      <vt:lpstr>Search for features</vt:lpstr>
      <vt:lpstr>Non-linear transfer function</vt:lpstr>
      <vt:lpstr>Combining with TAGE-SC-L</vt:lpstr>
      <vt:lpstr>Filtering always/never taken branches</vt:lpstr>
      <vt:lpstr>Value of optimizations</vt:lpstr>
      <vt:lpstr>MPKI and speedup results</vt:lpstr>
      <vt:lpstr>Hardware budget</vt:lpstr>
      <vt:lpstr>Implementation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Jimenez, Daniel A</dc:creator>
  <cp:lastModifiedBy>Daniel Jimenez</cp:lastModifiedBy>
  <cp:revision>10</cp:revision>
  <dcterms:created xsi:type="dcterms:W3CDTF">2025-06-01T00:31:47Z</dcterms:created>
  <dcterms:modified xsi:type="dcterms:W3CDTF">2025-06-22T07:43:05Z</dcterms:modified>
</cp:coreProperties>
</file>