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24" r:id="rId2"/>
    <p:sldId id="455" r:id="rId3"/>
    <p:sldId id="456" r:id="rId4"/>
    <p:sldId id="457" r:id="rId5"/>
    <p:sldId id="460" r:id="rId6"/>
    <p:sldId id="411" r:id="rId7"/>
    <p:sldId id="472" r:id="rId8"/>
    <p:sldId id="461" r:id="rId9"/>
    <p:sldId id="467" r:id="rId10"/>
    <p:sldId id="462" r:id="rId11"/>
    <p:sldId id="463" r:id="rId12"/>
    <p:sldId id="300" r:id="rId13"/>
    <p:sldId id="303" r:id="rId14"/>
    <p:sldId id="468" r:id="rId15"/>
    <p:sldId id="305" r:id="rId16"/>
    <p:sldId id="306" r:id="rId17"/>
    <p:sldId id="307" r:id="rId18"/>
    <p:sldId id="404" r:id="rId19"/>
    <p:sldId id="469" r:id="rId20"/>
    <p:sldId id="470" r:id="rId21"/>
    <p:sldId id="47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4730"/>
  </p:normalViewPr>
  <p:slideViewPr>
    <p:cSldViewPr snapToGrid="0">
      <p:cViewPr varScale="1">
        <p:scale>
          <a:sx n="125" d="100"/>
          <a:sy n="125" d="100"/>
        </p:scale>
        <p:origin x="1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E8B6F-A22A-AE48-A624-E002857BBE7D}" type="datetimeFigureOut">
              <a:rPr lang="en-US" smtClean="0"/>
              <a:t>6/13/25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09B93-AA19-9B46-B051-20FFF9ED099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87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8C9B9C-EA04-3A7A-0E7B-1F8CDAAC5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PlaceHolder 1">
            <a:extLst>
              <a:ext uri="{FF2B5EF4-FFF2-40B4-BE49-F238E27FC236}">
                <a16:creationId xmlns:a16="http://schemas.microsoft.com/office/drawing/2014/main" id="{ACF59978-BA82-D086-473F-3DDE0A7923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129" name="PlaceHolder 2">
            <a:extLst>
              <a:ext uri="{FF2B5EF4-FFF2-40B4-BE49-F238E27FC236}">
                <a16:creationId xmlns:a16="http://schemas.microsoft.com/office/drawing/2014/main" id="{DF5AF5B9-8EFA-046D-3F2D-02373FFB5216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0" name="PlaceHolder 3">
            <a:extLst>
              <a:ext uri="{FF2B5EF4-FFF2-40B4-BE49-F238E27FC236}">
                <a16:creationId xmlns:a16="http://schemas.microsoft.com/office/drawing/2014/main" id="{7C1BE3AC-DDF1-9890-2183-6B5688144214}"/>
              </a:ext>
            </a:extLst>
          </p:cNvPr>
          <p:cNvSpPr>
            <a:spLocks noGrp="1"/>
          </p:cNvSpPr>
          <p:nvPr>
            <p:ph type="sldNum" idx="133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0D0D8B96-B11E-4453-BDD9-517F48DBE88B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5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8770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C2518-00BF-06D8-9727-561936D50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PlaceHolder 1">
            <a:extLst>
              <a:ext uri="{FF2B5EF4-FFF2-40B4-BE49-F238E27FC236}">
                <a16:creationId xmlns:a16="http://schemas.microsoft.com/office/drawing/2014/main" id="{30535CCF-277A-A67C-BE14-9238593787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069" name="PlaceHolder 2">
            <a:extLst>
              <a:ext uri="{FF2B5EF4-FFF2-40B4-BE49-F238E27FC236}">
                <a16:creationId xmlns:a16="http://schemas.microsoft.com/office/drawing/2014/main" id="{23BB412C-89A9-69BE-4AAA-5D14162644C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0" name="PlaceHolder 3">
            <a:extLst>
              <a:ext uri="{FF2B5EF4-FFF2-40B4-BE49-F238E27FC236}">
                <a16:creationId xmlns:a16="http://schemas.microsoft.com/office/drawing/2014/main" id="{EAAA5DA6-AA48-EEFD-17C2-246EDA8A0234}"/>
              </a:ext>
            </a:extLst>
          </p:cNvPr>
          <p:cNvSpPr>
            <a:spLocks noGrp="1"/>
          </p:cNvSpPr>
          <p:nvPr>
            <p:ph type="sldNum" idx="113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CDCB178C-4414-45B3-8E6E-0846660BE048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6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60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A12FC-93DB-782D-E3CA-FFD75560A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PlaceHolder 1">
            <a:extLst>
              <a:ext uri="{FF2B5EF4-FFF2-40B4-BE49-F238E27FC236}">
                <a16:creationId xmlns:a16="http://schemas.microsoft.com/office/drawing/2014/main" id="{B3725847-35ED-737A-C905-26A7D87CDF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093" name="PlaceHolder 2">
            <a:extLst>
              <a:ext uri="{FF2B5EF4-FFF2-40B4-BE49-F238E27FC236}">
                <a16:creationId xmlns:a16="http://schemas.microsoft.com/office/drawing/2014/main" id="{77112AE7-E860-0033-5D92-EA177762DB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4" name="PlaceHolder 3">
            <a:extLst>
              <a:ext uri="{FF2B5EF4-FFF2-40B4-BE49-F238E27FC236}">
                <a16:creationId xmlns:a16="http://schemas.microsoft.com/office/drawing/2014/main" id="{5E98E86B-1EBD-CD3F-5459-A1D0AC01DD0D}"/>
              </a:ext>
            </a:extLst>
          </p:cNvPr>
          <p:cNvSpPr>
            <a:spLocks noGrp="1"/>
          </p:cNvSpPr>
          <p:nvPr>
            <p:ph type="sldNum" idx="121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DAD4AC44-1554-43DE-9ABA-EA72EADB2F1A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10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9098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CCD2B-838F-73AE-C26B-8EED56F16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PlaceHolder 1">
            <a:extLst>
              <a:ext uri="{FF2B5EF4-FFF2-40B4-BE49-F238E27FC236}">
                <a16:creationId xmlns:a16="http://schemas.microsoft.com/office/drawing/2014/main" id="{35ED0777-21FE-8164-C7E1-9E3EF7E37B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099" name="PlaceHolder 2">
            <a:extLst>
              <a:ext uri="{FF2B5EF4-FFF2-40B4-BE49-F238E27FC236}">
                <a16:creationId xmlns:a16="http://schemas.microsoft.com/office/drawing/2014/main" id="{CCBECD93-3F8A-7F3F-2EA9-224AB209788F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0" name="PlaceHolder 3">
            <a:extLst>
              <a:ext uri="{FF2B5EF4-FFF2-40B4-BE49-F238E27FC236}">
                <a16:creationId xmlns:a16="http://schemas.microsoft.com/office/drawing/2014/main" id="{2318B022-A8AD-7220-9766-83AD021872B2}"/>
              </a:ext>
            </a:extLst>
          </p:cNvPr>
          <p:cNvSpPr>
            <a:spLocks noGrp="1"/>
          </p:cNvSpPr>
          <p:nvPr>
            <p:ph type="sldNum" idx="123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0E112F4E-CFCB-4898-9860-ADFB5AB55248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11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9661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123" name="PlaceHolder 2"/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4" name="PlaceHolder 3"/>
          <p:cNvSpPr>
            <a:spLocks noGrp="1"/>
          </p:cNvSpPr>
          <p:nvPr>
            <p:ph type="sldNum" idx="131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90C510E7-B937-4103-9F58-98C148708131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12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132" name="PlaceHolder 2"/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3" name="PlaceHolder 3"/>
          <p:cNvSpPr>
            <a:spLocks noGrp="1"/>
          </p:cNvSpPr>
          <p:nvPr>
            <p:ph type="sldNum" idx="134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231EE20B-5F01-40CD-93FF-3D919438FE40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13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138" name="PlaceHolder 2"/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9" name="PlaceHolder 3"/>
          <p:cNvSpPr>
            <a:spLocks noGrp="1"/>
          </p:cNvSpPr>
          <p:nvPr>
            <p:ph type="sldNum" idx="136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B1F1FBE2-ADD7-4C2E-9C65-AC4F5E24C20C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15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141" name="PlaceHolder 2"/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2" name="PlaceHolder 3"/>
          <p:cNvSpPr>
            <a:spLocks noGrp="1"/>
          </p:cNvSpPr>
          <p:nvPr>
            <p:ph type="sldNum" idx="137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5E8C8ADF-9182-4418-B062-344018972807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16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53988" y="765175"/>
            <a:ext cx="6534150" cy="3676650"/>
          </a:xfrm>
          <a:prstGeom prst="rect">
            <a:avLst/>
          </a:prstGeom>
          <a:ln w="0">
            <a:noFill/>
          </a:ln>
        </p:spPr>
      </p:sp>
      <p:sp>
        <p:nvSpPr>
          <p:cNvPr id="1144" name="PlaceHolder 2"/>
          <p:cNvSpPr>
            <a:spLocks noGrp="1"/>
          </p:cNvSpPr>
          <p:nvPr>
            <p:ph type="body"/>
          </p:nvPr>
        </p:nvSpPr>
        <p:spPr>
          <a:xfrm>
            <a:off x="920880" y="4748040"/>
            <a:ext cx="4990680" cy="444456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t">
            <a:noAutofit/>
          </a:bodyPr>
          <a:lstStyle/>
          <a:p>
            <a:pPr marL="216000" indent="-216000">
              <a:buNone/>
            </a:pPr>
            <a:endParaRPr lang="en-US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5" name="PlaceHolder 3"/>
          <p:cNvSpPr>
            <a:spLocks noGrp="1"/>
          </p:cNvSpPr>
          <p:nvPr>
            <p:ph type="sldNum" idx="138"/>
          </p:nvPr>
        </p:nvSpPr>
        <p:spPr>
          <a:xfrm>
            <a:off x="3838680" y="9421920"/>
            <a:ext cx="2917440" cy="534600"/>
          </a:xfrm>
          <a:prstGeom prst="rect">
            <a:avLst/>
          </a:prstGeom>
          <a:noFill/>
          <a:ln w="12600">
            <a:noFill/>
          </a:ln>
        </p:spPr>
        <p:txBody>
          <a:bodyPr lIns="91800" tIns="46080" rIns="91800" bIns="46080" numCol="1" spcCol="0" anchor="b">
            <a:noAutofit/>
          </a:bodyPr>
          <a:lstStyle>
            <a:lvl1pPr indent="0" algn="r" defTabSz="919080">
              <a:lnSpc>
                <a:spcPct val="100000"/>
              </a:lnSpc>
              <a:buNone/>
              <a:defRPr lang="fr-FR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 defTabSz="919080">
              <a:lnSpc>
                <a:spcPct val="100000"/>
              </a:lnSpc>
              <a:buNone/>
            </a:pPr>
            <a:fld id="{237507FC-BC73-4D85-A5A5-C5038A536755}" type="slidenum">
              <a:rPr lang="fr-FR" sz="1200" b="0" u="none" strike="noStrike">
                <a:solidFill>
                  <a:srgbClr val="000000"/>
                </a:solidFill>
                <a:uFillTx/>
                <a:latin typeface="Times New Roman"/>
              </a:rPr>
              <a:t>17</a:t>
            </a:fld>
            <a:endParaRPr lang="en-US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34A6-F36C-6E1A-B726-D1ADD2C66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3E6E5-94F2-804C-6280-939F7B8A0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4874-266F-763D-E021-4229726E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3B0D6-7505-F466-718C-EFAD770C3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33350-01A8-D54C-8B82-555D534E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9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8E3D-4E1E-9FC7-4E65-E32BA9AB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9B5DD-047F-6C9D-5AE2-F324DE599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6E225-E3E0-D03B-24C8-0C722769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379D-1043-510F-F23F-F0574D12F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D7504-7522-BDD2-7099-9E96B617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1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4519C2-0086-BE97-EB97-07818E560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BE69B-A382-2A6A-1796-189C2F66E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DCB6E-89D4-4902-2CFA-2A0F65B4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C790A-6906-0313-3447-C424A15C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8A6E-B026-BCBB-A560-150E72AA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66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56576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fr-FR" sz="32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016160" y="1981080"/>
            <a:ext cx="10260960" cy="396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fr-FR" sz="20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4D435D5-B4E7-4003-A553-463B1279216B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8356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80B51EA-C887-4257-9F5A-35D4E084BB33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979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9D56-6B55-7BF8-5502-88D65B43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1219-9E70-2115-ECAC-C39878FA6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8F395-5D89-C268-D64D-4A4DDF88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0A91-B521-5F61-6B9D-19BC6FD2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CBEFC-F284-43BE-D936-5FB33D1D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5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CE161-637B-C212-2E7C-245AC578C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5D48B-0F3E-8482-359E-3A7467237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4BECB-2D96-1560-1704-BAF019A3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19166-6DC7-B1AC-DAB1-0881BDEBC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26E6E-843F-BB3C-9B84-E9391652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3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EBE29-9454-F236-3277-A5DC6469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CE25D-306C-DF8C-C298-161F83F27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CE98C-A5A2-451E-49C3-940A3648C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754EC-F964-8C8A-24D9-CEF8895B1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72E92-0807-FCD5-E0D2-B99E01E6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45BEA-7D0B-3623-6905-BAA08D00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0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FD67-D20D-A0A3-F154-83A0DBC2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4A34D-3747-F1B4-138C-5EEA1F26C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CB488-497F-B96D-C944-803465088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5ED1F8-383D-E9D4-5409-F771CEE8F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69AD24-DCD8-091F-3B76-EE90E734F7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66324-6E61-5DFD-DB8E-AF02D1261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0DC37-2BA7-A3D5-A204-4F78AFB0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37D03-E958-2D6A-A1AF-680E86662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4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A24B-D448-2165-FA4B-89C3DAC1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6458D8-1637-78EF-E3B3-5D3E58AA3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A7C68-1702-0BAD-DBC3-CBBE6F15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650EF-3133-D689-53FD-A10FA522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1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C15CD8-087B-AC60-FD5A-F405E714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8A0E85-33DD-DFF8-9334-96B36C19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E7B50-9DDE-EC96-1449-94FF696B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7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A79CA-A58B-5673-9D1A-8C9F10648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AC253-CC46-88B7-1FAF-E76DE00D5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4B5A26-8223-AC02-C6D5-98B8961A8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FDC29-E661-9998-21F3-0552DA34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7D5E1-817D-ABB9-C0D7-3AE191F6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7DDAC-BBAB-6E51-F2B1-77A285AC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5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29F25-E9BD-132B-3066-99E3E0E81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005269-7EAB-B077-4DEE-CA36C72C61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72ABE-2415-2B30-AC6B-5C837D447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E4805-4F87-C9FB-D966-1F29B84F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EA99D-E307-C69F-1ED7-01C719AA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58F29-A76C-8169-5AF2-5E0FC78A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6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DE199-5223-B53B-E4A8-AF01939B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8C8E0-C486-7824-27B7-6D2C0EA4C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386CA-BF72-7BCB-B77B-E286585B6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5536A4-A7FB-E840-BFBF-8F200E5FCFCA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B4C4A-C2BB-6F6C-2DF9-2B32158E8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AB413-62CA-EF3B-6CE3-C3644B52D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3C6D36-BD0B-E247-BEB1-73FFCA1FC3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2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inria.fr/pacap/seznec/IMLI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nria.hal.science/hal-0480490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30DE-0D7C-3109-29CE-2E84F43A9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TAGE-SC for CBP2025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356A9-F858-65E6-0FCF-FF4C1B770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8700" y="2420102"/>
            <a:ext cx="9144000" cy="1655762"/>
          </a:xfrm>
        </p:spPr>
        <p:txBody>
          <a:bodyPr/>
          <a:lstStyle/>
          <a:p>
            <a:r>
              <a:rPr lang="en-US" sz="4400" dirty="0"/>
              <a:t>André Seznec</a:t>
            </a:r>
          </a:p>
          <a:p>
            <a:endParaRPr lang="en-US" dirty="0"/>
          </a:p>
        </p:txBody>
      </p:sp>
      <p:pic>
        <p:nvPicPr>
          <p:cNvPr id="5" name="Picture 4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EA7530DB-0EEA-54B5-3DBF-413011D39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621" y="4641764"/>
            <a:ext cx="5602159" cy="190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9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505AB-3E31-1113-438D-7C8D7E5F7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PlaceHolder 1">
            <a:extLst>
              <a:ext uri="{FF2B5EF4-FFF2-40B4-BE49-F238E27FC236}">
                <a16:creationId xmlns:a16="http://schemas.microsoft.com/office/drawing/2014/main" id="{39491ADD-DF7B-ADE7-1DCF-FFAFD31D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28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Geometric series is not that optimal</a:t>
            </a:r>
            <a:endParaRPr lang="fr-FR" sz="32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668" name="PlaceHolder 2">
            <a:extLst>
              <a:ext uri="{FF2B5EF4-FFF2-40B4-BE49-F238E27FC236}">
                <a16:creationId xmlns:a16="http://schemas.microsoft.com/office/drawing/2014/main" id="{150AA59B-577F-DE58-4D72-3395483D5F59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286120" y="1981080"/>
            <a:ext cx="8706240" cy="396756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Seems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that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: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400"/>
              </a:spcBef>
              <a:buClr>
                <a:srgbClr val="3333CC"/>
              </a:buClr>
              <a:buSzPct val="70000"/>
              <a:buFont typeface="Wingdings" charset="2"/>
              <a:buChar char=""/>
              <a:tabLst>
                <a:tab pos="0" algn="l"/>
              </a:tabLst>
            </a:pP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Better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to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concentrate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the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history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lengthes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in the middle of the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spectrum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lvl="1">
              <a:spcBef>
                <a:spcPts val="400"/>
              </a:spcBef>
              <a:tabLst>
                <a:tab pos="0" algn="l"/>
              </a:tabLst>
            </a:pPr>
            <a:r>
              <a:rPr lang="fr-FR" sz="100" dirty="0">
                <a:solidFill>
                  <a:schemeClr val="dk1"/>
                </a:solidFill>
                <a:latin typeface="Arial"/>
              </a:rPr>
              <a:t>On</a:t>
            </a:r>
          </a:p>
          <a:p>
            <a:pPr lvl="1">
              <a:spcBef>
                <a:spcPts val="400"/>
              </a:spcBef>
              <a:tabLst>
                <a:tab pos="0" algn="l"/>
              </a:tabLst>
            </a:pPr>
            <a:r>
              <a:rPr lang="fr-FR" sz="100" dirty="0">
                <a:solidFill>
                  <a:schemeClr val="dk1"/>
                </a:solidFill>
                <a:latin typeface="Arial"/>
              </a:rPr>
              <a:t>E</a:t>
            </a:r>
          </a:p>
          <a:p>
            <a:pPr lvl="2">
              <a:spcBef>
                <a:spcPts val="400"/>
              </a:spcBef>
              <a:tabLst>
                <a:tab pos="0" algn="l"/>
              </a:tabLst>
            </a:pPr>
            <a:endParaRPr lang="fr-FR" sz="100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669" name="PlaceHolder 3">
            <a:extLst>
              <a:ext uri="{FF2B5EF4-FFF2-40B4-BE49-F238E27FC236}">
                <a16:creationId xmlns:a16="http://schemas.microsoft.com/office/drawing/2014/main" id="{3200B7B8-7B30-A326-7D4D-DFCB948EC191}"/>
              </a:ext>
            </a:extLst>
          </p:cNvPr>
          <p:cNvSpPr>
            <a:spLocks noGrp="1"/>
          </p:cNvSpPr>
          <p:nvPr>
            <p:ph type="sldNum" idx="58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C2006E18-335F-4C2F-83B2-4F194649E590}" type="slidenum">
              <a:rPr lang="fr-FR"/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99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860673-AE37-98BF-5B2A-AB51D2EEB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PlaceHolder 1">
            <a:extLst>
              <a:ext uri="{FF2B5EF4-FFF2-40B4-BE49-F238E27FC236}">
                <a16:creationId xmlns:a16="http://schemas.microsoft.com/office/drawing/2014/main" id="{047CC151-6DB7-D015-B2E5-5ED27313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28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Optimizing allocation/replacement</a:t>
            </a:r>
            <a:endParaRPr lang="fr-FR" sz="32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674" name="PlaceHolder 2">
            <a:extLst>
              <a:ext uri="{FF2B5EF4-FFF2-40B4-BE49-F238E27FC236}">
                <a16:creationId xmlns:a16="http://schemas.microsoft.com/office/drawing/2014/main" id="{6FFD2508-7C32-D9D3-F528-9BEE4222A95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286120" y="1981080"/>
            <a:ext cx="7695720" cy="396216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000" u="sng" dirty="0">
                <a:solidFill>
                  <a:schemeClr val="accent2"/>
                </a:solidFill>
                <a:latin typeface="Arial"/>
                <a:ea typeface="ＭＳ Ｐゴシック"/>
              </a:rPr>
              <a:t>Replacement </a:t>
            </a:r>
            <a:r>
              <a:rPr lang="fr-FR" sz="2000" u="sng" dirty="0" err="1">
                <a:solidFill>
                  <a:schemeClr val="accent2"/>
                </a:solidFill>
                <a:latin typeface="Arial"/>
                <a:ea typeface="ＭＳ Ｐゴシック"/>
              </a:rPr>
              <a:t>is</a:t>
            </a:r>
            <a:r>
              <a:rPr lang="fr-FR" sz="2000" u="sng" dirty="0">
                <a:solidFill>
                  <a:schemeClr val="accent2"/>
                </a:solidFill>
                <a:latin typeface="Arial"/>
                <a:ea typeface="ＭＳ Ｐゴシック"/>
              </a:rPr>
              <a:t> not on the </a:t>
            </a:r>
            <a:r>
              <a:rPr lang="fr-FR" sz="2000" u="sng" dirty="0" err="1">
                <a:solidFill>
                  <a:schemeClr val="accent2"/>
                </a:solidFill>
                <a:latin typeface="Arial"/>
                <a:ea typeface="ＭＳ Ｐゴシック"/>
              </a:rPr>
              <a:t>critical</a:t>
            </a:r>
            <a:r>
              <a:rPr lang="fr-FR" sz="2000" u="sng" dirty="0">
                <a:solidFill>
                  <a:schemeClr val="accent2"/>
                </a:solidFill>
                <a:latin typeface="Arial"/>
                <a:ea typeface="ＭＳ Ｐゴシック"/>
              </a:rPr>
              <a:t> </a:t>
            </a:r>
            <a:r>
              <a:rPr lang="fr-FR" sz="2000" u="sng" dirty="0" err="1">
                <a:solidFill>
                  <a:schemeClr val="accent2"/>
                </a:solidFill>
                <a:latin typeface="Arial"/>
                <a:ea typeface="ＭＳ Ｐゴシック"/>
              </a:rPr>
              <a:t>path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Base replacement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policy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uses U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counter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: 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400"/>
              </a:spcBef>
              <a:buClr>
                <a:srgbClr val="3333CC"/>
              </a:buClr>
              <a:buSzPct val="70000"/>
              <a:buFont typeface="Wingdings" charset="2"/>
              <a:buChar char=""/>
            </a:pP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Monitors if ratio of « 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useful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 » entries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is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below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2/3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400"/>
              </a:spcBef>
              <a:buClr>
                <a:srgbClr val="3333CC"/>
              </a:buClr>
              <a:buSzPct val="70000"/>
              <a:buFont typeface="Wingdings" charset="2"/>
              <a:buChar char=""/>
            </a:pP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Reaching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2/3 triggers  smart U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counter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reset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Several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optimizations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from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« 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realistic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 » TAGE-SC</a:t>
            </a:r>
          </a:p>
          <a:p>
            <a:pPr marL="343080" lvl="1" indent="-343080"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100" dirty="0" err="1">
                <a:solidFill>
                  <a:schemeClr val="dk1"/>
                </a:solidFill>
                <a:latin typeface="Arial"/>
                <a:ea typeface="ＭＳ Ｐゴシック"/>
              </a:rPr>
              <a:t>Filtering</a:t>
            </a:r>
            <a:r>
              <a:rPr lang="fr-FR" sz="100" dirty="0">
                <a:solidFill>
                  <a:schemeClr val="dk1"/>
                </a:solidFill>
                <a:latin typeface="Arial"/>
                <a:ea typeface="ＭＳ Ｐゴシック"/>
              </a:rPr>
              <a:t> allocation</a:t>
            </a:r>
            <a:endParaRPr lang="fr-FR" sz="1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400"/>
              </a:spcBef>
              <a:buClr>
                <a:srgbClr val="3333CC"/>
              </a:buClr>
              <a:buSzPct val="70000"/>
              <a:buFont typeface="Wingdings" charset="2"/>
              <a:buChar char=""/>
            </a:pP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First  U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counter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setting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400"/>
              </a:spcBef>
              <a:buClr>
                <a:srgbClr val="3333CC"/>
              </a:buClr>
              <a:buSzPct val="70000"/>
              <a:buFont typeface="Wingdings" charset="2"/>
              <a:buChar char=""/>
            </a:pP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Protecting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recently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useful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allocated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entries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400"/>
              </a:spcBef>
              <a:buClr>
                <a:srgbClr val="3333CC"/>
              </a:buClr>
              <a:buSzPct val="70000"/>
              <a:buFont typeface="Wingdings" charset="2"/>
              <a:buChar char=""/>
            </a:pP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Updating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HCPRED  and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AltPred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on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weak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Pred</a:t>
            </a:r>
            <a:r>
              <a:rPr lang="fr-FR" sz="20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Arial"/>
                <a:ea typeface="ＭＳ Ｐゴシック"/>
              </a:rPr>
              <a:t>mispredicting</a:t>
            </a:r>
            <a:endParaRPr lang="fr-FR" sz="20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FR" sz="2000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675" name="PlaceHolder 3">
            <a:extLst>
              <a:ext uri="{FF2B5EF4-FFF2-40B4-BE49-F238E27FC236}">
                <a16:creationId xmlns:a16="http://schemas.microsoft.com/office/drawing/2014/main" id="{3ABA293D-7756-912B-98F1-7FF60BAAFF79}"/>
              </a:ext>
            </a:extLst>
          </p:cNvPr>
          <p:cNvSpPr>
            <a:spLocks noGrp="1"/>
          </p:cNvSpPr>
          <p:nvPr>
            <p:ph type="sldNum" idx="60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F97740BA-E063-4AEE-8B46-25B2BF6FF521}" type="slidenum">
              <a:rPr lang="fr-FR"/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23E41D-B018-959D-3286-31EEC4769690}"/>
              </a:ext>
            </a:extLst>
          </p:cNvPr>
          <p:cNvSpPr txBox="1"/>
          <p:nvPr/>
        </p:nvSpPr>
        <p:spPr>
          <a:xfrm>
            <a:off x="2039310" y="6157399"/>
            <a:ext cx="6874446" cy="472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TAGE only: 3.781 MPKI, 76 %  of the storage budget</a:t>
            </a:r>
          </a:p>
        </p:txBody>
      </p:sp>
    </p:spTree>
    <p:extLst>
      <p:ext uri="{BB962C8B-B14F-4D97-AF65-F5344CB8AC3E}">
        <p14:creationId xmlns:p14="http://schemas.microsoft.com/office/powerpoint/2010/main" val="3714838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PlaceHolder 1"/>
          <p:cNvSpPr>
            <a:spLocks noGrp="1"/>
          </p:cNvSpPr>
          <p:nvPr>
            <p:ph type="title"/>
          </p:nvPr>
        </p:nvSpPr>
        <p:spPr>
          <a:xfrm>
            <a:off x="2246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800" b="1" cap="all" dirty="0">
                <a:solidFill>
                  <a:schemeClr val="dk2"/>
                </a:solidFill>
                <a:latin typeface="Arial"/>
                <a:ea typeface="ＭＳ Ｐゴシック"/>
              </a:rPr>
              <a:t>(Let us ignore LOOP PREDICTOR)</a:t>
            </a:r>
            <a:endParaRPr lang="fr-FR" sz="2800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13" name="PlaceHolder 2"/>
          <p:cNvSpPr>
            <a:spLocks noGrp="1"/>
          </p:cNvSpPr>
          <p:nvPr>
            <p:ph/>
          </p:nvPr>
        </p:nvSpPr>
        <p:spPr>
          <a:xfrm>
            <a:off x="2246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b">
            <a:noAutofit/>
          </a:bodyPr>
          <a:lstStyle/>
          <a:p>
            <a:pPr indent="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fr-FR" sz="4400" dirty="0" err="1">
                <a:solidFill>
                  <a:schemeClr val="accent2"/>
                </a:solidFill>
                <a:latin typeface="Arial"/>
                <a:ea typeface="ＭＳ Ｐゴシック"/>
              </a:rPr>
              <a:t>Dealing</a:t>
            </a:r>
            <a:r>
              <a:rPr lang="fr-FR" sz="4400" dirty="0">
                <a:solidFill>
                  <a:schemeClr val="accent2"/>
                </a:solidFill>
                <a:latin typeface="Arial"/>
                <a:ea typeface="ＭＳ Ｐゴシック"/>
              </a:rPr>
              <a:t> the SC component</a:t>
            </a:r>
            <a:endParaRPr lang="fr-FR" sz="4400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714" name="PlaceHolder 3"/>
          <p:cNvSpPr>
            <a:spLocks noGrp="1"/>
          </p:cNvSpPr>
          <p:nvPr>
            <p:ph type="sldNum" idx="68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494B5818-B699-4AD3-B6F5-9376EB1B3C9D}" type="slidenum">
              <a:rPr lang="fr-FR"/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PlaceHolder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 dirty="0">
                <a:solidFill>
                  <a:schemeClr val="dk2"/>
                </a:solidFill>
                <a:latin typeface="Arial"/>
                <a:ea typeface="ＭＳ Ｐゴシック"/>
              </a:rPr>
              <a:t>SC tables </a:t>
            </a:r>
            <a:r>
              <a:rPr lang="fr-FR" sz="3200" b="1" dirty="0" err="1">
                <a:solidFill>
                  <a:schemeClr val="dk2"/>
                </a:solidFill>
                <a:latin typeface="Arial"/>
                <a:ea typeface="ＭＳ Ｐゴシック"/>
              </a:rPr>
              <a:t>with</a:t>
            </a:r>
            <a:r>
              <a:rPr lang="fr-FR" sz="3200" b="1" dirty="0">
                <a:solidFill>
                  <a:schemeClr val="dk2"/>
                </a:solidFill>
                <a:latin typeface="Arial"/>
                <a:ea typeface="ＭＳ Ｐゴシック"/>
              </a:rPr>
              <a:t>  PC and TAGE outputs</a:t>
            </a:r>
            <a:endParaRPr lang="fr-FR" sz="3200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39" name="PlaceHolder 2"/>
          <p:cNvSpPr>
            <a:spLocks noGrp="1"/>
          </p:cNvSpPr>
          <p:nvPr>
            <p:ph/>
          </p:nvPr>
        </p:nvSpPr>
        <p:spPr>
          <a:xfrm>
            <a:off x="1010213" y="1599840"/>
            <a:ext cx="8984392" cy="41198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A single  </a:t>
            </a:r>
            <a:r>
              <a:rPr lang="fr-FR" sz="2400" u="sng" dirty="0">
                <a:solidFill>
                  <a:schemeClr val="dk1"/>
                </a:solidFill>
                <a:latin typeface="Arial"/>
                <a:ea typeface="ＭＳ Ｐゴシック"/>
              </a:rPr>
              <a:t>large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physical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array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 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combining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2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logical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tables: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 marL="743040" lvl="1" indent="-285840">
              <a:spcBef>
                <a:spcPts val="360"/>
              </a:spcBef>
              <a:buClr>
                <a:srgbClr val="3333CC"/>
              </a:buClr>
              <a:buSzPct val="70000"/>
              <a:buFont typeface="Wingdings" charset="2"/>
              <a:buChar char=""/>
            </a:pP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indexed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respectively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with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hashing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of :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 marL="1143000" lvl="2" indent="-228600"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PC +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branch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number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 marL="1143000" lvl="2" indent="-228600"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PC +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branch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number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+(</a:t>
            </a:r>
            <a:r>
              <a:rPr lang="fr-FR" sz="2400" dirty="0" err="1">
                <a:solidFill>
                  <a:schemeClr val="dk1"/>
                </a:solidFill>
                <a:latin typeface="Arial"/>
                <a:ea typeface="ＭＳ Ｐゴシック"/>
              </a:rPr>
              <a:t>LongestMatchPred,HCPRED</a:t>
            </a: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)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 marL="2057400" lvl="4" indent="-228600">
              <a:spcBef>
                <a:spcPts val="360"/>
              </a:spcBef>
              <a:buClr>
                <a:srgbClr val="3333CC"/>
              </a:buClr>
              <a:buFont typeface="Symbol" charset="2"/>
              <a:buChar char=""/>
            </a:pPr>
            <a:r>
              <a:rPr lang="fr-FR" sz="2400" u="sng" dirty="0" err="1">
                <a:solidFill>
                  <a:srgbClr val="0070C0"/>
                </a:solidFill>
                <a:latin typeface="Arial"/>
                <a:ea typeface="ＭＳ Ｐゴシック"/>
              </a:rPr>
              <a:t>Same</a:t>
            </a:r>
            <a:r>
              <a:rPr lang="fr-FR" sz="2400" u="sng" dirty="0">
                <a:solidFill>
                  <a:srgbClr val="0070C0"/>
                </a:solidFill>
                <a:latin typeface="Arial"/>
                <a:ea typeface="ＭＳ Ｐゴシック"/>
              </a:rPr>
              <a:t> index  </a:t>
            </a:r>
            <a:r>
              <a:rPr lang="fr-FR" sz="2400" u="sng" dirty="0" err="1">
                <a:solidFill>
                  <a:srgbClr val="0070C0"/>
                </a:solidFill>
                <a:latin typeface="Arial"/>
                <a:ea typeface="ＭＳ Ｐゴシック"/>
              </a:rPr>
              <a:t>apart</a:t>
            </a:r>
            <a:r>
              <a:rPr lang="fr-FR" sz="2400" u="sng" dirty="0">
                <a:solidFill>
                  <a:srgbClr val="0070C0"/>
                </a:solidFill>
                <a:latin typeface="Arial"/>
                <a:ea typeface="ＭＳ Ｐゴシック"/>
              </a:rPr>
              <a:t> 2 bits</a:t>
            </a:r>
            <a:endParaRPr lang="fr-FR" sz="2400" dirty="0">
              <a:solidFill>
                <a:srgbClr val="0070C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400" u="sng" dirty="0">
                <a:solidFill>
                  <a:schemeClr val="dk1"/>
                </a:solidFill>
                <a:latin typeface="Arial"/>
                <a:ea typeface="ＭＳ Ｐゴシック"/>
              </a:rPr>
              <a:t>A 4-entry table </a:t>
            </a:r>
            <a:r>
              <a:rPr lang="fr-FR" sz="2400" u="sng" dirty="0" err="1">
                <a:solidFill>
                  <a:schemeClr val="dk1"/>
                </a:solidFill>
                <a:latin typeface="Arial"/>
                <a:ea typeface="ＭＳ Ｐゴシック"/>
              </a:rPr>
              <a:t>indexed</a:t>
            </a:r>
            <a:r>
              <a:rPr lang="fr-FR" sz="2400" u="sng" dirty="0">
                <a:solidFill>
                  <a:schemeClr val="dk1"/>
                </a:solidFill>
                <a:latin typeface="Arial"/>
                <a:ea typeface="ＭＳ Ｐゴシック"/>
              </a:rPr>
              <a:t> </a:t>
            </a:r>
            <a:r>
              <a:rPr lang="fr-FR" sz="2400" u="sng" dirty="0" err="1">
                <a:solidFill>
                  <a:schemeClr val="dk1"/>
                </a:solidFill>
                <a:latin typeface="Arial"/>
                <a:ea typeface="ＭＳ Ｐゴシック"/>
              </a:rPr>
              <a:t>with</a:t>
            </a:r>
            <a:r>
              <a:rPr lang="fr-FR" sz="2400" u="sng" dirty="0">
                <a:solidFill>
                  <a:schemeClr val="dk1"/>
                </a:solidFill>
                <a:latin typeface="Arial"/>
                <a:ea typeface="ＭＳ Ｐゴシック"/>
              </a:rPr>
              <a:t> (</a:t>
            </a:r>
            <a:r>
              <a:rPr lang="fr-FR" sz="2400" u="sng" dirty="0" err="1">
                <a:solidFill>
                  <a:schemeClr val="dk1"/>
                </a:solidFill>
                <a:latin typeface="Arial"/>
                <a:ea typeface="ＭＳ Ｐゴシック"/>
              </a:rPr>
              <a:t>LongestMatchPred,HCPRED</a:t>
            </a:r>
            <a:r>
              <a:rPr lang="fr-FR" sz="2400" u="sng" dirty="0">
                <a:solidFill>
                  <a:schemeClr val="dk1"/>
                </a:solidFill>
                <a:latin typeface="Arial"/>
                <a:ea typeface="ＭＳ Ｐゴシック"/>
              </a:rPr>
              <a:t>)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3333CC"/>
              </a:buClr>
              <a:buFont typeface="Wingdings" charset="2"/>
              <a:buChar char=""/>
            </a:pPr>
            <a:r>
              <a:rPr lang="fr-FR" sz="2400" dirty="0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A few </a:t>
            </a:r>
            <a:r>
              <a:rPr lang="fr-FR" sz="2400" dirty="0" err="1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small</a:t>
            </a:r>
            <a:r>
              <a:rPr lang="fr-FR" sz="2400" dirty="0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 tables </a:t>
            </a:r>
            <a:r>
              <a:rPr lang="fr-FR" sz="2400" dirty="0" err="1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using</a:t>
            </a:r>
            <a:r>
              <a:rPr lang="fr-FR" sz="2400" dirty="0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 </a:t>
            </a:r>
            <a:r>
              <a:rPr lang="fr-FR" sz="2400" dirty="0" err="1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HitBank</a:t>
            </a:r>
            <a:r>
              <a:rPr lang="fr-FR" sz="2400" dirty="0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, </a:t>
            </a:r>
            <a:r>
              <a:rPr lang="fr-FR" sz="2400" dirty="0" err="1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Altpred</a:t>
            </a:r>
            <a:r>
              <a:rPr lang="fr-FR" sz="2400" dirty="0">
                <a:solidFill>
                  <a:schemeClr val="dk1"/>
                </a:solidFill>
                <a:highlight>
                  <a:srgbClr val="FF0000"/>
                </a:highlight>
                <a:latin typeface="Arial"/>
                <a:ea typeface="ＭＳ Ｐゴシック"/>
              </a:rPr>
              <a:t>, PC, confidence, ..</a:t>
            </a:r>
          </a:p>
          <a:p>
            <a:pPr marL="343080" lvl="1" indent="-343080">
              <a:spcBef>
                <a:spcPts val="360"/>
              </a:spcBef>
              <a:buClr>
                <a:srgbClr val="3333CC"/>
              </a:buClr>
              <a:buFont typeface="Wingdings" charset="2"/>
              <a:buChar char=""/>
            </a:pPr>
            <a:endParaRPr lang="fr-FR" sz="2400" dirty="0">
              <a:solidFill>
                <a:schemeClr val="dk1"/>
              </a:solidFill>
              <a:highlight>
                <a:srgbClr val="FF0000"/>
              </a:highlight>
              <a:latin typeface="Arial"/>
              <a:ea typeface="ＭＳ Ｐゴシック"/>
            </a:endParaRPr>
          </a:p>
          <a:p>
            <a:pPr lvl="1">
              <a:spcBef>
                <a:spcPts val="360"/>
              </a:spcBef>
              <a:buClr>
                <a:srgbClr val="3333CC"/>
              </a:buClr>
            </a:pPr>
            <a:r>
              <a:rPr lang="fr-FR" sz="2400" dirty="0">
                <a:solidFill>
                  <a:schemeClr val="dk1"/>
                </a:solidFill>
                <a:latin typeface="Arial"/>
                <a:ea typeface="ＭＳ Ｐゴシック"/>
              </a:rPr>
              <a:t>  </a:t>
            </a:r>
            <a:endParaRPr lang="fr-FR" sz="24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lang="fr-FR" sz="1800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740" name="PlaceHolder 3"/>
          <p:cNvSpPr>
            <a:spLocks noGrp="1"/>
          </p:cNvSpPr>
          <p:nvPr>
            <p:ph type="sldNum" idx="71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3338BD71-CC46-4C9C-9F9A-3AA3A8C10B8D}" type="slidenum">
              <a:rPr lang="fr-FR"/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645127-162A-0B71-6E39-AF65C5E1AA28}"/>
              </a:ext>
            </a:extLst>
          </p:cNvPr>
          <p:cNvSpPr txBox="1"/>
          <p:nvPr/>
        </p:nvSpPr>
        <p:spPr>
          <a:xfrm>
            <a:off x="812801" y="6019000"/>
            <a:ext cx="1023111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TAGE-SC (PC and TAGE): 3.612 MPKI, 78 %  of the storage budget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E49C0-0666-69DC-4E4A-EBD9D0688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path related SC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95B19-9D0C-ABFA-237A-3D6336BC1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Global path GEHL (8 tables !)</a:t>
            </a:r>
          </a:p>
          <a:p>
            <a:r>
              <a:rPr lang="en-US" dirty="0"/>
              <a:t>Backward taken history</a:t>
            </a:r>
          </a:p>
          <a:p>
            <a:r>
              <a:rPr lang="en-US" dirty="0"/>
              <a:t>Forward taken history</a:t>
            </a:r>
          </a:p>
          <a:p>
            <a:r>
              <a:rPr lang="en-US" dirty="0"/>
              <a:t>256 bytes block history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4BDAF1-F257-752F-8925-EA443C3C8BE2}"/>
              </a:ext>
            </a:extLst>
          </p:cNvPr>
          <p:cNvSpPr txBox="1"/>
          <p:nvPr/>
        </p:nvSpPr>
        <p:spPr>
          <a:xfrm>
            <a:off x="1256477" y="4953548"/>
            <a:ext cx="978868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TAGE-SC (PC, TAGE, global path) 3.522 MPKI, 86%  of the storage budget</a:t>
            </a:r>
          </a:p>
        </p:txBody>
      </p:sp>
    </p:spTree>
    <p:extLst>
      <p:ext uri="{BB962C8B-B14F-4D97-AF65-F5344CB8AC3E}">
        <p14:creationId xmlns:p14="http://schemas.microsoft.com/office/powerpoint/2010/main" val="3542493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PlaceHolder 1"/>
          <p:cNvSpPr>
            <a:spLocks noGrp="1"/>
          </p:cNvSpPr>
          <p:nvPr>
            <p:ph type="title"/>
          </p:nvPr>
        </p:nvSpPr>
        <p:spPr>
          <a:xfrm>
            <a:off x="2100720" y="651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What is  IMLI ?</a:t>
            </a:r>
            <a:br>
              <a:rPr sz="3200"/>
            </a:b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IMLI= Inner Most Loop Iteration number</a:t>
            </a:r>
            <a:br>
              <a:rPr sz="3200"/>
            </a:br>
            <a:r>
              <a:rPr lang="fr-FR" sz="1600" b="1">
                <a:solidFill>
                  <a:schemeClr val="dk2"/>
                </a:solidFill>
                <a:latin typeface="Arial"/>
                <a:ea typeface="ＭＳ Ｐゴシック"/>
              </a:rPr>
              <a:t>A. Seznec, J. San Miguel, J. Albericcio “</a:t>
            </a:r>
            <a:r>
              <a:rPr lang="fr-FR" sz="1600" b="1" u="sng">
                <a:solidFill>
                  <a:schemeClr val="accent2"/>
                </a:solidFill>
                <a:latin typeface="Arial"/>
                <a:ea typeface="ＭＳ Ｐゴシック"/>
                <a:hlinkClick r:id="rId3"/>
              </a:rPr>
              <a:t>The Inner Most Loop Iteration counter: a new dimension in branch history”, </a:t>
            </a:r>
            <a:r>
              <a:rPr lang="fr-FR" sz="1600" b="1">
                <a:solidFill>
                  <a:schemeClr val="dk2"/>
                </a:solidFill>
                <a:latin typeface="Arial"/>
                <a:ea typeface="ＭＳ Ｐゴシック"/>
              </a:rPr>
              <a:t>Micro 2015, December 2015</a:t>
            </a:r>
            <a:br>
              <a:rPr sz="3200"/>
            </a:br>
            <a:endParaRPr lang="fr-FR" sz="16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45" name="PlaceHolder 2"/>
          <p:cNvSpPr>
            <a:spLocks noGrp="1"/>
          </p:cNvSpPr>
          <p:nvPr>
            <p:ph/>
          </p:nvPr>
        </p:nvSpPr>
        <p:spPr>
          <a:xfrm>
            <a:off x="2286120" y="1981080"/>
            <a:ext cx="7553880" cy="72720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000">
                <a:solidFill>
                  <a:schemeClr val="dk1"/>
                </a:solidFill>
                <a:latin typeface="Arial"/>
                <a:ea typeface="ＭＳ Ｐゴシック"/>
              </a:rPr>
              <a:t>IMLI counter: counts the number of iterations of the </a:t>
            </a:r>
            <a:r>
              <a:rPr lang="fr-FR" sz="2000" u="sng">
                <a:solidFill>
                  <a:schemeClr val="dk1"/>
                </a:solidFill>
                <a:latin typeface="Arial"/>
                <a:ea typeface="ＭＳ Ｐゴシック"/>
              </a:rPr>
              <a:t>last backward branch</a:t>
            </a:r>
            <a:endParaRPr lang="fr-FR" sz="2000">
              <a:solidFill>
                <a:schemeClr val="dk1"/>
              </a:solidFill>
              <a:latin typeface="Arial"/>
            </a:endParaRPr>
          </a:p>
        </p:txBody>
      </p:sp>
      <p:sp>
        <p:nvSpPr>
          <p:cNvPr id="746" name="PlaceHolder 3"/>
          <p:cNvSpPr>
            <a:spLocks noGrp="1"/>
          </p:cNvSpPr>
          <p:nvPr>
            <p:ph type="sldNum" idx="73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54265EE1-CA22-4664-9548-1F86542FB94D}" type="slidenum">
              <a:rPr lang="fr-FR"/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1FB0B38-F675-9C0B-6E41-DEC4234058B1}"/>
              </a:ext>
            </a:extLst>
          </p:cNvPr>
          <p:cNvGrpSpPr/>
          <p:nvPr/>
        </p:nvGrpSpPr>
        <p:grpSpPr>
          <a:xfrm>
            <a:off x="2930360" y="2983199"/>
            <a:ext cx="5473080" cy="1305841"/>
            <a:chOff x="3133560" y="3869281"/>
            <a:chExt cx="5473080" cy="1305841"/>
          </a:xfrm>
        </p:grpSpPr>
        <p:cxnSp>
          <p:nvCxnSpPr>
            <p:cNvPr id="747" name="Connecteur droit 5"/>
            <p:cNvCxnSpPr/>
            <p:nvPr/>
          </p:nvCxnSpPr>
          <p:spPr>
            <a:xfrm>
              <a:off x="3133560" y="4509000"/>
              <a:ext cx="5473080" cy="360"/>
            </a:xfrm>
            <a:prstGeom prst="straightConnector1">
              <a:avLst/>
            </a:prstGeom>
            <a:ln w="57150">
              <a:solidFill>
                <a:srgbClr val="000000"/>
              </a:solidFill>
              <a:round/>
            </a:ln>
          </p:spPr>
        </p:cxn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CA785720-8690-513B-06DC-F3A27F751762}"/>
                </a:ext>
              </a:extLst>
            </p:cNvPr>
            <p:cNvGrpSpPr/>
            <p:nvPr/>
          </p:nvGrpSpPr>
          <p:grpSpPr>
            <a:xfrm>
              <a:off x="3546976" y="3869281"/>
              <a:ext cx="3782656" cy="1305841"/>
              <a:chOff x="3546976" y="3869281"/>
              <a:chExt cx="3782656" cy="1305841"/>
            </a:xfrm>
          </p:grpSpPr>
          <p:sp>
            <p:nvSpPr>
              <p:cNvPr id="748" name="Demi-tour 6"/>
              <p:cNvSpPr/>
              <p:nvPr/>
            </p:nvSpPr>
            <p:spPr>
              <a:xfrm flipH="1">
                <a:off x="3546976" y="3869281"/>
                <a:ext cx="3384000" cy="647640"/>
              </a:xfrm>
              <a:prstGeom prst="uturnArrow">
                <a:avLst>
                  <a:gd name="adj1" fmla="val 25000"/>
                  <a:gd name="adj2" fmla="val 25000"/>
                  <a:gd name="adj3" fmla="val 25000"/>
                  <a:gd name="adj4" fmla="val 43750"/>
                  <a:gd name="adj5" fmla="val 97396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numCol="1" spcCol="0" anchor="t">
                <a:noAutofit/>
              </a:bodyPr>
              <a:lstStyle/>
              <a:p>
                <a:pPr>
                  <a:tabLst>
                    <a:tab pos="0" algn="l"/>
                  </a:tabLst>
                </a:pPr>
                <a:endParaRPr lang="fr-FR" sz="3200" u="sng">
                  <a:solidFill>
                    <a:schemeClr val="dk1"/>
                  </a:solidFill>
                  <a:latin typeface="Times New Roman"/>
                  <a:ea typeface="ＭＳ Ｐゴシック"/>
                </a:endParaRPr>
              </a:p>
            </p:txBody>
          </p:sp>
          <p:sp>
            <p:nvSpPr>
              <p:cNvPr id="749" name="ZoneTexte 7"/>
              <p:cNvSpPr/>
              <p:nvPr/>
            </p:nvSpPr>
            <p:spPr>
              <a:xfrm>
                <a:off x="6532321" y="4591801"/>
                <a:ext cx="797311" cy="583321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t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fr-FR" sz="3200" u="sng">
                    <a:solidFill>
                      <a:schemeClr val="dk1"/>
                    </a:solidFill>
                    <a:latin typeface="Times New Roman"/>
                    <a:ea typeface="ＭＳ Ｐゴシック"/>
                  </a:rPr>
                  <a:t>Br0</a:t>
                </a:r>
                <a:endParaRPr lang="en-US" sz="3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50" name="ZoneTexte 9"/>
              <p:cNvSpPr/>
              <p:nvPr/>
            </p:nvSpPr>
            <p:spPr>
              <a:xfrm>
                <a:off x="4105200" y="4524481"/>
                <a:ext cx="863640" cy="583321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t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fr-FR" sz="3200" u="sng">
                    <a:solidFill>
                      <a:schemeClr val="dk1"/>
                    </a:solidFill>
                    <a:latin typeface="Times New Roman"/>
                    <a:ea typeface="ＭＳ Ｐゴシック"/>
                  </a:rPr>
                  <a:t>BrI</a:t>
                </a:r>
                <a:endParaRPr lang="en-US" sz="320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751" name="Arc 12"/>
              <p:cNvSpPr/>
              <p:nvPr/>
            </p:nvSpPr>
            <p:spPr>
              <a:xfrm flipH="1">
                <a:off x="4484640" y="4293000"/>
                <a:ext cx="1610280" cy="261360"/>
              </a:xfrm>
              <a:prstGeom prst="arc">
                <a:avLst>
                  <a:gd name="adj1" fmla="val 10587442"/>
                  <a:gd name="adj2" fmla="val 59750"/>
                </a:avLst>
              </a:prstGeom>
              <a:noFill/>
              <a:ln w="381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numCol="1" spcCol="0" anchor="t">
                <a:noAutofit/>
              </a:bodyPr>
              <a:lstStyle/>
              <a:p>
                <a:pPr>
                  <a:tabLst>
                    <a:tab pos="0" algn="l"/>
                  </a:tabLst>
                </a:pPr>
                <a:endParaRPr lang="fr-FR" sz="3200" u="sng">
                  <a:solidFill>
                    <a:schemeClr val="dk1"/>
                  </a:solidFill>
                  <a:latin typeface="Times New Roman"/>
                  <a:ea typeface="ＭＳ Ｐゴシック"/>
                </a:endParaRPr>
              </a:p>
            </p:txBody>
          </p:sp>
        </p:grpSp>
      </p:grpSp>
      <p:sp>
        <p:nvSpPr>
          <p:cNvPr id="752" name="ZoneTexte 13"/>
          <p:cNvSpPr/>
          <p:nvPr/>
        </p:nvSpPr>
        <p:spPr>
          <a:xfrm>
            <a:off x="182080" y="4766200"/>
            <a:ext cx="7281360" cy="1004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marL="343080" indent="-343080">
              <a:buClr>
                <a:srgbClr val="000000"/>
              </a:buClr>
              <a:buFont typeface="Arial"/>
              <a:buChar char="•"/>
            </a:pP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Efficient to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predict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branches in the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loop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body  on CBP 2014 traces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 marL="343080" indent="-343080">
              <a:buClr>
                <a:srgbClr val="000000"/>
              </a:buClr>
              <a:buFont typeface="Arial"/>
              <a:buChar char="•"/>
            </a:pP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Was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not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that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great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on CBP 2016 traces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233C3D9-158F-AFCE-0263-1DC6DF84C8AF}"/>
              </a:ext>
            </a:extLst>
          </p:cNvPr>
          <p:cNvSpPr txBox="1"/>
          <p:nvPr/>
        </p:nvSpPr>
        <p:spPr>
          <a:xfrm>
            <a:off x="7620000" y="4375640"/>
            <a:ext cx="45720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/>
              <a:t>For (j=0; j&lt;N; j++)</a:t>
            </a:r>
          </a:p>
          <a:p>
            <a:r>
              <a:rPr lang="fr-FR" sz="2800" dirty="0"/>
              <a:t>     For (i=0; i&lt;</a:t>
            </a:r>
            <a:r>
              <a:rPr lang="fr-FR" sz="2800" dirty="0" err="1"/>
              <a:t>M;i</a:t>
            </a:r>
            <a:r>
              <a:rPr lang="fr-FR" sz="2800" dirty="0"/>
              <a:t>++)</a:t>
            </a:r>
          </a:p>
          <a:p>
            <a:r>
              <a:rPr lang="fr-FR" sz="2800" dirty="0"/>
              <a:t>	If (A[i]&lt;0) B[i][j]+=C[i][j]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939581CB-38C1-F8C0-8313-D5F48D1EE4FB}"/>
              </a:ext>
            </a:extLst>
          </p:cNvPr>
          <p:cNvCxnSpPr>
            <a:cxnSpLocks/>
          </p:cNvCxnSpPr>
          <p:nvPr/>
        </p:nvCxnSpPr>
        <p:spPr>
          <a:xfrm flipV="1">
            <a:off x="8087360" y="5628640"/>
            <a:ext cx="1168400" cy="68072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34907397-E605-116D-4782-7C5DD348AE57}"/>
              </a:ext>
            </a:extLst>
          </p:cNvPr>
          <p:cNvSpPr/>
          <p:nvPr/>
        </p:nvSpPr>
        <p:spPr>
          <a:xfrm>
            <a:off x="6329121" y="6096000"/>
            <a:ext cx="3695919" cy="77252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Strong </a:t>
            </a:r>
            <a:r>
              <a:rPr lang="fr-FR" dirty="0" err="1">
                <a:solidFill>
                  <a:schemeClr val="tx1"/>
                </a:solidFill>
              </a:rPr>
              <a:t>corelation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the IMLI </a:t>
            </a:r>
            <a:r>
              <a:rPr lang="fr-FR" dirty="0" err="1">
                <a:solidFill>
                  <a:schemeClr val="tx1"/>
                </a:solidFill>
              </a:rPr>
              <a:t>counter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PlaceHolder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Reengineering IMLI:</a:t>
            </a:r>
            <a:br>
              <a:rPr sz="3200"/>
            </a:b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« branch » IMLI </a:t>
            </a:r>
            <a:endParaRPr lang="fr-FR" sz="32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54" name="PlaceHolder 2"/>
          <p:cNvSpPr>
            <a:spLocks noGrp="1"/>
          </p:cNvSpPr>
          <p:nvPr>
            <p:ph type="sldNum" idx="74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200E43F6-4AC9-496A-978A-0AB8829A784A}" type="slidenum">
              <a:rPr lang="fr-FR"/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5" name="Espace réservé du contenu 2"/>
          <p:cNvSpPr/>
          <p:nvPr/>
        </p:nvSpPr>
        <p:spPr>
          <a:xfrm>
            <a:off x="2246880" y="1470600"/>
            <a:ext cx="7553880" cy="72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43080" indent="-343080"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000">
                <a:solidFill>
                  <a:schemeClr val="dk1"/>
                </a:solidFill>
                <a:latin typeface="Arial"/>
                <a:ea typeface="ＭＳ Ｐゴシック"/>
              </a:rPr>
              <a:t>BrIMLI counts the number of consecutive </a:t>
            </a:r>
            <a:r>
              <a:rPr lang="fr-FR" sz="2000" u="sng">
                <a:solidFill>
                  <a:schemeClr val="dk1"/>
                </a:solidFill>
                <a:latin typeface="Arial"/>
                <a:ea typeface="ＭＳ Ｐゴシック"/>
              </a:rPr>
              <a:t>taken backward branches within the same « region »</a:t>
            </a:r>
            <a:endParaRPr lang="en-US" sz="2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6" name="ZoneTexte 59"/>
          <p:cNvSpPr/>
          <p:nvPr/>
        </p:nvSpPr>
        <p:spPr>
          <a:xfrm>
            <a:off x="2423640" y="5373360"/>
            <a:ext cx="7488360" cy="1004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>
              <a:buClr>
                <a:srgbClr val="000000"/>
              </a:buClr>
              <a:buFont typeface="Arial"/>
              <a:buChar char="•"/>
            </a:pP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Monitors the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number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of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iterations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in a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loop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with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multiple exits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 marL="343080" indent="-343080">
              <a:buClr>
                <a:srgbClr val="000000"/>
              </a:buClr>
              <a:buFont typeface="Arial"/>
              <a:buChar char="•"/>
            </a:pP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Monitors the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number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of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iterations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in 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loop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</a:t>
            </a: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nests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 marL="343080" indent="-343080">
              <a:buClr>
                <a:srgbClr val="000000"/>
              </a:buClr>
              <a:buFont typeface="Arial"/>
              <a:buChar char="•"/>
            </a:pPr>
            <a:r>
              <a:rPr lang="fr-FR" sz="2000" dirty="0" err="1">
                <a:solidFill>
                  <a:schemeClr val="dk1"/>
                </a:solidFill>
                <a:latin typeface="Times New Roman"/>
                <a:ea typeface="ＭＳ Ｐゴシック"/>
              </a:rPr>
              <a:t>Region</a:t>
            </a:r>
            <a:r>
              <a:rPr lang="fr-FR" sz="2000" dirty="0">
                <a:solidFill>
                  <a:schemeClr val="dk1"/>
                </a:solidFill>
                <a:latin typeface="Times New Roman"/>
                <a:ea typeface="ＭＳ Ｐゴシック"/>
              </a:rPr>
              <a:t> = 64  bytes 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757" name="Connecteur droit 61"/>
          <p:cNvCxnSpPr/>
          <p:nvPr/>
        </p:nvCxnSpPr>
        <p:spPr>
          <a:xfrm>
            <a:off x="2209800" y="3933000"/>
            <a:ext cx="7925040" cy="360"/>
          </a:xfrm>
          <a:prstGeom prst="straightConnector1">
            <a:avLst/>
          </a:prstGeom>
          <a:ln w="57150">
            <a:solidFill>
              <a:srgbClr val="000000"/>
            </a:solidFill>
            <a:round/>
          </a:ln>
        </p:spPr>
      </p:cxnSp>
      <p:grpSp>
        <p:nvGrpSpPr>
          <p:cNvPr id="758" name="Groupe 62"/>
          <p:cNvGrpSpPr/>
          <p:nvPr/>
        </p:nvGrpSpPr>
        <p:grpSpPr>
          <a:xfrm>
            <a:off x="4229760" y="2852640"/>
            <a:ext cx="2592360" cy="1080360"/>
            <a:chOff x="2705760" y="2852640"/>
            <a:chExt cx="2592360" cy="1080360"/>
          </a:xfrm>
        </p:grpSpPr>
        <p:cxnSp>
          <p:nvCxnSpPr>
            <p:cNvPr id="759" name="Connecteur droit 78"/>
            <p:cNvCxnSpPr/>
            <p:nvPr/>
          </p:nvCxnSpPr>
          <p:spPr>
            <a:xfrm flipV="1">
              <a:off x="5298120" y="2852640"/>
              <a:ext cx="360" cy="1080720"/>
            </a:xfrm>
            <a:prstGeom prst="straightConnector1">
              <a:avLst/>
            </a:prstGeom>
            <a:ln w="38100">
              <a:solidFill>
                <a:srgbClr val="00CC99"/>
              </a:solidFill>
              <a:round/>
            </a:ln>
          </p:spPr>
        </p:cxnSp>
        <p:cxnSp>
          <p:nvCxnSpPr>
            <p:cNvPr id="760" name="Connecteur droit 79"/>
            <p:cNvCxnSpPr/>
            <p:nvPr/>
          </p:nvCxnSpPr>
          <p:spPr>
            <a:xfrm>
              <a:off x="2705760" y="2852640"/>
              <a:ext cx="2592720" cy="360"/>
            </a:xfrm>
            <a:prstGeom prst="straightConnector1">
              <a:avLst/>
            </a:prstGeom>
            <a:ln w="38100">
              <a:solidFill>
                <a:srgbClr val="00CC99"/>
              </a:solidFill>
              <a:round/>
            </a:ln>
          </p:spPr>
        </p:cxnSp>
        <p:cxnSp>
          <p:nvCxnSpPr>
            <p:cNvPr id="761" name="Connecteur droit 80"/>
            <p:cNvCxnSpPr/>
            <p:nvPr/>
          </p:nvCxnSpPr>
          <p:spPr>
            <a:xfrm flipV="1">
              <a:off x="2706840" y="2852640"/>
              <a:ext cx="360" cy="1080720"/>
            </a:xfrm>
            <a:prstGeom prst="straightConnector1">
              <a:avLst/>
            </a:prstGeom>
            <a:ln w="38100">
              <a:solidFill>
                <a:srgbClr val="00CC99"/>
              </a:solidFill>
              <a:round/>
              <a:headEnd type="arrow" w="med" len="med"/>
            </a:ln>
          </p:spPr>
        </p:cxnSp>
      </p:grpSp>
      <p:grpSp>
        <p:nvGrpSpPr>
          <p:cNvPr id="762" name="Groupe 63"/>
          <p:cNvGrpSpPr/>
          <p:nvPr/>
        </p:nvGrpSpPr>
        <p:grpSpPr>
          <a:xfrm>
            <a:off x="4229760" y="2492640"/>
            <a:ext cx="1944360" cy="1440360"/>
            <a:chOff x="2705760" y="2492640"/>
            <a:chExt cx="1944360" cy="1440360"/>
          </a:xfrm>
        </p:grpSpPr>
        <p:cxnSp>
          <p:nvCxnSpPr>
            <p:cNvPr id="763" name="Connecteur droit 75"/>
            <p:cNvCxnSpPr/>
            <p:nvPr/>
          </p:nvCxnSpPr>
          <p:spPr>
            <a:xfrm flipV="1">
              <a:off x="4650120" y="2492640"/>
              <a:ext cx="360" cy="1440720"/>
            </a:xfrm>
            <a:prstGeom prst="straightConnector1">
              <a:avLst/>
            </a:prstGeom>
            <a:ln w="38100">
              <a:solidFill>
                <a:srgbClr val="FF0000"/>
              </a:solidFill>
              <a:round/>
            </a:ln>
          </p:spPr>
        </p:cxnSp>
        <p:cxnSp>
          <p:nvCxnSpPr>
            <p:cNvPr id="764" name="Connecteur droit 76"/>
            <p:cNvCxnSpPr/>
            <p:nvPr/>
          </p:nvCxnSpPr>
          <p:spPr>
            <a:xfrm>
              <a:off x="2705760" y="2492640"/>
              <a:ext cx="1944720" cy="360"/>
            </a:xfrm>
            <a:prstGeom prst="straightConnector1">
              <a:avLst/>
            </a:prstGeom>
            <a:ln w="38100">
              <a:solidFill>
                <a:srgbClr val="FF0000"/>
              </a:solidFill>
              <a:round/>
            </a:ln>
          </p:spPr>
        </p:cxnSp>
        <p:cxnSp>
          <p:nvCxnSpPr>
            <p:cNvPr id="765" name="Connecteur droit 77"/>
            <p:cNvCxnSpPr/>
            <p:nvPr/>
          </p:nvCxnSpPr>
          <p:spPr>
            <a:xfrm flipV="1">
              <a:off x="2706480" y="2492640"/>
              <a:ext cx="360" cy="1440720"/>
            </a:xfrm>
            <a:prstGeom prst="straightConnector1">
              <a:avLst/>
            </a:prstGeom>
            <a:ln w="38100">
              <a:solidFill>
                <a:srgbClr val="FF0000"/>
              </a:solidFill>
              <a:round/>
              <a:headEnd type="arrow" w="med" len="med"/>
            </a:ln>
          </p:spPr>
        </p:cxnSp>
      </p:grpSp>
      <p:cxnSp>
        <p:nvCxnSpPr>
          <p:cNvPr id="766" name="Connecteur droit 64"/>
          <p:cNvCxnSpPr/>
          <p:nvPr/>
        </p:nvCxnSpPr>
        <p:spPr>
          <a:xfrm>
            <a:off x="3593280" y="3933000"/>
            <a:ext cx="360" cy="936360"/>
          </a:xfrm>
          <a:prstGeom prst="straightConnector1">
            <a:avLst/>
          </a:prstGeom>
          <a:ln w="38100">
            <a:solidFill>
              <a:srgbClr val="00B0F0"/>
            </a:solidFill>
            <a:round/>
            <a:headEnd type="stealth" w="lg" len="lg"/>
          </a:ln>
        </p:spPr>
      </p:cxnSp>
      <p:cxnSp>
        <p:nvCxnSpPr>
          <p:cNvPr id="767" name="Connecteur droit 65"/>
          <p:cNvCxnSpPr/>
          <p:nvPr/>
        </p:nvCxnSpPr>
        <p:spPr>
          <a:xfrm flipH="1">
            <a:off x="3581760" y="4869000"/>
            <a:ext cx="3888720" cy="360"/>
          </a:xfrm>
          <a:prstGeom prst="straightConnector1">
            <a:avLst/>
          </a:prstGeom>
          <a:ln w="38100">
            <a:solidFill>
              <a:srgbClr val="00B0F0"/>
            </a:solidFill>
            <a:round/>
          </a:ln>
        </p:spPr>
      </p:cxnSp>
      <p:cxnSp>
        <p:nvCxnSpPr>
          <p:cNvPr id="768" name="Connecteur droit 66"/>
          <p:cNvCxnSpPr/>
          <p:nvPr/>
        </p:nvCxnSpPr>
        <p:spPr>
          <a:xfrm>
            <a:off x="7468680" y="3933000"/>
            <a:ext cx="360" cy="936360"/>
          </a:xfrm>
          <a:prstGeom prst="straightConnector1">
            <a:avLst/>
          </a:prstGeom>
          <a:ln w="38100">
            <a:solidFill>
              <a:srgbClr val="00B0F0"/>
            </a:solidFill>
            <a:round/>
          </a:ln>
        </p:spPr>
      </p:cxnSp>
      <p:grpSp>
        <p:nvGrpSpPr>
          <p:cNvPr id="769" name="Groupe 81"/>
          <p:cNvGrpSpPr/>
          <p:nvPr/>
        </p:nvGrpSpPr>
        <p:grpSpPr>
          <a:xfrm>
            <a:off x="2855640" y="3332880"/>
            <a:ext cx="5904360" cy="816120"/>
            <a:chOff x="1331640" y="3332880"/>
            <a:chExt cx="5904360" cy="816120"/>
          </a:xfrm>
        </p:grpSpPr>
        <p:grpSp>
          <p:nvGrpSpPr>
            <p:cNvPr id="770" name="Groupe 67"/>
            <p:cNvGrpSpPr/>
            <p:nvPr/>
          </p:nvGrpSpPr>
          <p:grpSpPr>
            <a:xfrm>
              <a:off x="1331640" y="3332880"/>
              <a:ext cx="2952000" cy="799560"/>
              <a:chOff x="1331640" y="3332880"/>
              <a:chExt cx="2952000" cy="799560"/>
            </a:xfrm>
          </p:grpSpPr>
          <p:cxnSp>
            <p:nvCxnSpPr>
              <p:cNvPr id="771" name="Connecteur droit 72"/>
              <p:cNvCxnSpPr/>
              <p:nvPr/>
            </p:nvCxnSpPr>
            <p:spPr>
              <a:xfrm>
                <a:off x="1331640" y="3332880"/>
                <a:ext cx="360" cy="79992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772" name="Connecteur droit 73"/>
              <p:cNvCxnSpPr/>
              <p:nvPr/>
            </p:nvCxnSpPr>
            <p:spPr>
              <a:xfrm>
                <a:off x="4283640" y="3332880"/>
                <a:ext cx="360" cy="76032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773" name="Connecteur droit avec flèche 74"/>
              <p:cNvCxnSpPr/>
              <p:nvPr/>
            </p:nvCxnSpPr>
            <p:spPr>
              <a:xfrm>
                <a:off x="1331640" y="3516840"/>
                <a:ext cx="2952360" cy="36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774" name="Groupe 68"/>
            <p:cNvGrpSpPr/>
            <p:nvPr/>
          </p:nvGrpSpPr>
          <p:grpSpPr>
            <a:xfrm>
              <a:off x="4283640" y="3349080"/>
              <a:ext cx="2952360" cy="799920"/>
              <a:chOff x="4283640" y="3349080"/>
              <a:chExt cx="2952360" cy="799920"/>
            </a:xfrm>
          </p:grpSpPr>
          <p:cxnSp>
            <p:nvCxnSpPr>
              <p:cNvPr id="775" name="Connecteur droit 69"/>
              <p:cNvCxnSpPr/>
              <p:nvPr/>
            </p:nvCxnSpPr>
            <p:spPr>
              <a:xfrm>
                <a:off x="4283640" y="3349080"/>
                <a:ext cx="360" cy="80028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776" name="Connecteur droit 70"/>
              <p:cNvCxnSpPr/>
              <p:nvPr/>
            </p:nvCxnSpPr>
            <p:spPr>
              <a:xfrm>
                <a:off x="7236000" y="3349080"/>
                <a:ext cx="360" cy="76032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777" name="Connecteur droit avec flèche 71"/>
              <p:cNvCxnSpPr/>
              <p:nvPr/>
            </p:nvCxnSpPr>
            <p:spPr>
              <a:xfrm>
                <a:off x="4283640" y="3533040"/>
                <a:ext cx="2952720" cy="36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</p:grpSp>
      </p:grpSp>
      <p:sp>
        <p:nvSpPr>
          <p:cNvPr id="778" name="ZoneTexte 83"/>
          <p:cNvSpPr/>
          <p:nvPr/>
        </p:nvSpPr>
        <p:spPr>
          <a:xfrm>
            <a:off x="2889480" y="2882881"/>
            <a:ext cx="117241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>
                <a:solidFill>
                  <a:schemeClr val="dk1"/>
                </a:solidFill>
                <a:latin typeface="Times New Roman"/>
                <a:ea typeface="ＭＳ Ｐゴシック"/>
              </a:rPr>
              <a:t>Region N</a:t>
            </a:r>
            <a:endParaRPr lang="en-US" sz="2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9" name="ZoneTexte 84"/>
          <p:cNvSpPr/>
          <p:nvPr/>
        </p:nvSpPr>
        <p:spPr>
          <a:xfrm>
            <a:off x="7255200" y="2878561"/>
            <a:ext cx="144492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000">
                <a:solidFill>
                  <a:schemeClr val="dk1"/>
                </a:solidFill>
                <a:latin typeface="Times New Roman"/>
                <a:ea typeface="ＭＳ Ｐゴシック"/>
              </a:rPr>
              <a:t>Region N+1</a:t>
            </a:r>
            <a:endParaRPr lang="en-US" sz="2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19AA0C0-78DA-9408-1CD1-9E9246A838FF}"/>
              </a:ext>
            </a:extLst>
          </p:cNvPr>
          <p:cNvSpPr/>
          <p:nvPr/>
        </p:nvSpPr>
        <p:spPr>
          <a:xfrm>
            <a:off x="5915182" y="3565420"/>
            <a:ext cx="1981200" cy="83576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PlaceHolder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Reengineering IMLI:</a:t>
            </a:r>
            <a:br>
              <a:rPr sz="3200"/>
            </a:b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« Target » IMLI </a:t>
            </a:r>
            <a:endParaRPr lang="fr-FR" sz="32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81" name="PlaceHolder 2"/>
          <p:cNvSpPr>
            <a:spLocks noGrp="1"/>
          </p:cNvSpPr>
          <p:nvPr>
            <p:ph type="sldNum" idx="75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D5AF7379-2F73-4803-B2FB-907F8B593324}" type="slidenum">
              <a:rPr lang="fr-FR"/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82" name="Espace réservé du contenu 2"/>
          <p:cNvSpPr/>
          <p:nvPr/>
        </p:nvSpPr>
        <p:spPr>
          <a:xfrm>
            <a:off x="2135640" y="1484640"/>
            <a:ext cx="7553880" cy="72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43080" indent="-343080">
              <a:spcBef>
                <a:spcPts val="400"/>
              </a:spcBef>
              <a:buClr>
                <a:srgbClr val="3333CC"/>
              </a:buClr>
              <a:buFont typeface="Wingdings" charset="2"/>
              <a:buChar char=""/>
            </a:pPr>
            <a:r>
              <a:rPr lang="fr-FR" sz="2000">
                <a:solidFill>
                  <a:schemeClr val="dk1"/>
                </a:solidFill>
                <a:latin typeface="Arial"/>
                <a:ea typeface="ＭＳ Ｐゴシック"/>
              </a:rPr>
              <a:t>TaIMLI the number of consecutive </a:t>
            </a:r>
            <a:r>
              <a:rPr lang="fr-FR" sz="2000" u="sng">
                <a:solidFill>
                  <a:schemeClr val="dk1"/>
                </a:solidFill>
                <a:latin typeface="Arial"/>
                <a:ea typeface="ＭＳ Ｐゴシック"/>
              </a:rPr>
              <a:t>taken backward branches with </a:t>
            </a:r>
            <a:r>
              <a:rPr lang="fr-FR" sz="2000" u="sng">
                <a:solidFill>
                  <a:srgbClr val="FF0000"/>
                </a:solidFill>
                <a:latin typeface="Arial"/>
                <a:ea typeface="ＭＳ Ｐゴシック"/>
              </a:rPr>
              <a:t>their target </a:t>
            </a:r>
            <a:r>
              <a:rPr lang="fr-FR" sz="2000" u="sng">
                <a:solidFill>
                  <a:schemeClr val="dk1"/>
                </a:solidFill>
                <a:latin typeface="Arial"/>
                <a:ea typeface="ＭＳ Ｐゴシック"/>
              </a:rPr>
              <a:t>in the  same « region  »</a:t>
            </a:r>
            <a:endParaRPr lang="en-US" sz="2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3" name="ZoneTexte 59"/>
          <p:cNvSpPr/>
          <p:nvPr/>
        </p:nvSpPr>
        <p:spPr>
          <a:xfrm>
            <a:off x="2423640" y="5373361"/>
            <a:ext cx="748836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>
              <a:buClr>
                <a:srgbClr val="000000"/>
              </a:buClr>
              <a:buFont typeface="Arial"/>
              <a:buChar char="•"/>
            </a:pPr>
            <a:r>
              <a:rPr lang="fr-FR" sz="2000">
                <a:solidFill>
                  <a:schemeClr val="dk1"/>
                </a:solidFill>
                <a:latin typeface="Times New Roman"/>
                <a:ea typeface="ＭＳ Ｐゴシック"/>
              </a:rPr>
              <a:t>Capture the same phenomena as BrIMLI, but  adds some coverage</a:t>
            </a:r>
            <a:endParaRPr lang="en-US" sz="20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84" name="Groupe 15"/>
          <p:cNvGrpSpPr/>
          <p:nvPr/>
        </p:nvGrpSpPr>
        <p:grpSpPr>
          <a:xfrm>
            <a:off x="3287640" y="2492640"/>
            <a:ext cx="6912720" cy="2376360"/>
            <a:chOff x="1763640" y="2492640"/>
            <a:chExt cx="6912720" cy="2376360"/>
          </a:xfrm>
        </p:grpSpPr>
        <p:cxnSp>
          <p:nvCxnSpPr>
            <p:cNvPr id="785" name="Connecteur droit 5"/>
            <p:cNvCxnSpPr/>
            <p:nvPr/>
          </p:nvCxnSpPr>
          <p:spPr>
            <a:xfrm>
              <a:off x="1763640" y="3933000"/>
              <a:ext cx="6913080" cy="360"/>
            </a:xfrm>
            <a:prstGeom prst="straightConnector1">
              <a:avLst/>
            </a:prstGeom>
            <a:ln w="57150">
              <a:solidFill>
                <a:srgbClr val="000000"/>
              </a:solidFill>
              <a:round/>
            </a:ln>
          </p:spPr>
        </p:cxnSp>
        <p:grpSp>
          <p:nvGrpSpPr>
            <p:cNvPr id="786" name="Groupe 42"/>
            <p:cNvGrpSpPr/>
            <p:nvPr/>
          </p:nvGrpSpPr>
          <p:grpSpPr>
            <a:xfrm>
              <a:off x="2771640" y="2852640"/>
              <a:ext cx="2592360" cy="1080360"/>
              <a:chOff x="2771640" y="2852640"/>
              <a:chExt cx="2592360" cy="1080360"/>
            </a:xfrm>
          </p:grpSpPr>
          <p:cxnSp>
            <p:nvCxnSpPr>
              <p:cNvPr id="787" name="Connecteur droit 36"/>
              <p:cNvCxnSpPr/>
              <p:nvPr/>
            </p:nvCxnSpPr>
            <p:spPr>
              <a:xfrm flipV="1">
                <a:off x="5364000" y="2852640"/>
                <a:ext cx="360" cy="1080720"/>
              </a:xfrm>
              <a:prstGeom prst="straightConnector1">
                <a:avLst/>
              </a:prstGeom>
              <a:ln w="38100">
                <a:solidFill>
                  <a:srgbClr val="00CC99"/>
                </a:solidFill>
                <a:round/>
              </a:ln>
            </p:spPr>
          </p:cxnSp>
          <p:cxnSp>
            <p:nvCxnSpPr>
              <p:cNvPr id="788" name="Connecteur droit 39"/>
              <p:cNvCxnSpPr/>
              <p:nvPr/>
            </p:nvCxnSpPr>
            <p:spPr>
              <a:xfrm>
                <a:off x="2771640" y="2852640"/>
                <a:ext cx="2592720" cy="360"/>
              </a:xfrm>
              <a:prstGeom prst="straightConnector1">
                <a:avLst/>
              </a:prstGeom>
              <a:ln w="38100">
                <a:solidFill>
                  <a:srgbClr val="00CC99"/>
                </a:solidFill>
                <a:round/>
              </a:ln>
            </p:spPr>
          </p:cxnSp>
          <p:cxnSp>
            <p:nvCxnSpPr>
              <p:cNvPr id="789" name="Connecteur droit 41"/>
              <p:cNvCxnSpPr/>
              <p:nvPr/>
            </p:nvCxnSpPr>
            <p:spPr>
              <a:xfrm flipV="1">
                <a:off x="2772720" y="2852640"/>
                <a:ext cx="360" cy="1080720"/>
              </a:xfrm>
              <a:prstGeom prst="straightConnector1">
                <a:avLst/>
              </a:prstGeom>
              <a:ln w="38100">
                <a:solidFill>
                  <a:srgbClr val="00CC99"/>
                </a:solidFill>
                <a:round/>
                <a:headEnd type="arrow" w="med" len="med"/>
              </a:ln>
            </p:spPr>
          </p:cxnSp>
        </p:grpSp>
        <p:grpSp>
          <p:nvGrpSpPr>
            <p:cNvPr id="790" name="Groupe 43"/>
            <p:cNvGrpSpPr/>
            <p:nvPr/>
          </p:nvGrpSpPr>
          <p:grpSpPr>
            <a:xfrm>
              <a:off x="2771640" y="2492640"/>
              <a:ext cx="1944360" cy="1440360"/>
              <a:chOff x="2771640" y="2492640"/>
              <a:chExt cx="1944360" cy="1440360"/>
            </a:xfrm>
          </p:grpSpPr>
          <p:cxnSp>
            <p:nvCxnSpPr>
              <p:cNvPr id="791" name="Connecteur droit 44"/>
              <p:cNvCxnSpPr/>
              <p:nvPr/>
            </p:nvCxnSpPr>
            <p:spPr>
              <a:xfrm flipV="1">
                <a:off x="4716000" y="2492640"/>
                <a:ext cx="360" cy="144072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round/>
              </a:ln>
            </p:spPr>
          </p:cxnSp>
          <p:cxnSp>
            <p:nvCxnSpPr>
              <p:cNvPr id="792" name="Connecteur droit 45"/>
              <p:cNvCxnSpPr/>
              <p:nvPr/>
            </p:nvCxnSpPr>
            <p:spPr>
              <a:xfrm>
                <a:off x="2771640" y="2492640"/>
                <a:ext cx="1944720" cy="36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round/>
              </a:ln>
            </p:spPr>
          </p:cxnSp>
          <p:cxnSp>
            <p:nvCxnSpPr>
              <p:cNvPr id="793" name="Connecteur droit 46"/>
              <p:cNvCxnSpPr/>
              <p:nvPr/>
            </p:nvCxnSpPr>
            <p:spPr>
              <a:xfrm flipV="1">
                <a:off x="2772360" y="2492640"/>
                <a:ext cx="360" cy="144072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round/>
                <a:headEnd type="arrow" w="med" len="med"/>
              </a:ln>
            </p:spPr>
          </p:cxnSp>
        </p:grpSp>
        <p:cxnSp>
          <p:nvCxnSpPr>
            <p:cNvPr id="794" name="Connecteur droit 48"/>
            <p:cNvCxnSpPr/>
            <p:nvPr/>
          </p:nvCxnSpPr>
          <p:spPr>
            <a:xfrm>
              <a:off x="2135160" y="3933000"/>
              <a:ext cx="360" cy="936360"/>
            </a:xfrm>
            <a:prstGeom prst="straightConnector1">
              <a:avLst/>
            </a:prstGeom>
            <a:ln w="38100">
              <a:solidFill>
                <a:srgbClr val="00B0F0"/>
              </a:solidFill>
              <a:round/>
              <a:headEnd type="stealth" w="lg" len="lg"/>
            </a:ln>
          </p:spPr>
        </p:cxnSp>
        <p:cxnSp>
          <p:nvCxnSpPr>
            <p:cNvPr id="795" name="Connecteur droit 49"/>
            <p:cNvCxnSpPr/>
            <p:nvPr/>
          </p:nvCxnSpPr>
          <p:spPr>
            <a:xfrm flipH="1">
              <a:off x="2123640" y="4869000"/>
              <a:ext cx="3888720" cy="360"/>
            </a:xfrm>
            <a:prstGeom prst="straightConnector1">
              <a:avLst/>
            </a:prstGeom>
            <a:ln w="38100">
              <a:solidFill>
                <a:srgbClr val="00B0F0"/>
              </a:solidFill>
              <a:round/>
            </a:ln>
          </p:spPr>
        </p:cxnSp>
        <p:cxnSp>
          <p:nvCxnSpPr>
            <p:cNvPr id="796" name="Connecteur droit 50"/>
            <p:cNvCxnSpPr/>
            <p:nvPr/>
          </p:nvCxnSpPr>
          <p:spPr>
            <a:xfrm>
              <a:off x="6010560" y="3933000"/>
              <a:ext cx="360" cy="936360"/>
            </a:xfrm>
            <a:prstGeom prst="straightConnector1">
              <a:avLst/>
            </a:prstGeom>
            <a:ln w="38100">
              <a:solidFill>
                <a:srgbClr val="00B0F0"/>
              </a:solidFill>
              <a:round/>
            </a:ln>
          </p:spPr>
        </p:cxnSp>
        <p:grpSp>
          <p:nvGrpSpPr>
            <p:cNvPr id="797" name="Groupe 6"/>
            <p:cNvGrpSpPr/>
            <p:nvPr/>
          </p:nvGrpSpPr>
          <p:grpSpPr>
            <a:xfrm>
              <a:off x="1907640" y="3408840"/>
              <a:ext cx="2952360" cy="799920"/>
              <a:chOff x="1907640" y="3408840"/>
              <a:chExt cx="2952360" cy="799920"/>
            </a:xfrm>
          </p:grpSpPr>
          <p:cxnSp>
            <p:nvCxnSpPr>
              <p:cNvPr id="798" name="Connecteur droit 7"/>
              <p:cNvCxnSpPr/>
              <p:nvPr/>
            </p:nvCxnSpPr>
            <p:spPr>
              <a:xfrm>
                <a:off x="1907640" y="3408840"/>
                <a:ext cx="360" cy="80028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799" name="Connecteur droit 8"/>
              <p:cNvCxnSpPr/>
              <p:nvPr/>
            </p:nvCxnSpPr>
            <p:spPr>
              <a:xfrm>
                <a:off x="4860000" y="3408840"/>
                <a:ext cx="360" cy="76032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800" name="Connecteur droit avec flèche 9"/>
              <p:cNvCxnSpPr/>
              <p:nvPr/>
            </p:nvCxnSpPr>
            <p:spPr>
              <a:xfrm>
                <a:off x="1907640" y="3592800"/>
                <a:ext cx="2952720" cy="36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801" name="Groupe 10"/>
            <p:cNvGrpSpPr/>
            <p:nvPr/>
          </p:nvGrpSpPr>
          <p:grpSpPr>
            <a:xfrm>
              <a:off x="4860000" y="3425040"/>
              <a:ext cx="2952000" cy="799920"/>
              <a:chOff x="4860000" y="3425040"/>
              <a:chExt cx="2952000" cy="799920"/>
            </a:xfrm>
          </p:grpSpPr>
          <p:cxnSp>
            <p:nvCxnSpPr>
              <p:cNvPr id="802" name="Connecteur droit 11"/>
              <p:cNvCxnSpPr/>
              <p:nvPr/>
            </p:nvCxnSpPr>
            <p:spPr>
              <a:xfrm>
                <a:off x="4860000" y="3425040"/>
                <a:ext cx="360" cy="80028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803" name="Connecteur droit 12"/>
              <p:cNvCxnSpPr/>
              <p:nvPr/>
            </p:nvCxnSpPr>
            <p:spPr>
              <a:xfrm>
                <a:off x="7812000" y="3425040"/>
                <a:ext cx="360" cy="76032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</a:ln>
            </p:spPr>
          </p:cxnSp>
          <p:cxnSp>
            <p:nvCxnSpPr>
              <p:cNvPr id="804" name="Connecteur droit avec flèche 13"/>
              <p:cNvCxnSpPr/>
              <p:nvPr/>
            </p:nvCxnSpPr>
            <p:spPr>
              <a:xfrm>
                <a:off x="4860000" y="3609000"/>
                <a:ext cx="2952360" cy="36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prstDash val="dash"/>
                <a:round/>
                <a:headEnd type="triangle" w="med" len="med"/>
                <a:tailEnd type="triangle" w="med" len="med"/>
              </a:ln>
            </p:spPr>
          </p:cxnSp>
        </p:grpSp>
      </p:grpSp>
      <p:sp>
        <p:nvSpPr>
          <p:cNvPr id="2" name="Ellipse 1">
            <a:extLst>
              <a:ext uri="{FF2B5EF4-FFF2-40B4-BE49-F238E27FC236}">
                <a16:creationId xmlns:a16="http://schemas.microsoft.com/office/drawing/2014/main" id="{F8C9BFAB-123A-881C-DE31-F7C8F8CF5AD4}"/>
              </a:ext>
            </a:extLst>
          </p:cNvPr>
          <p:cNvSpPr/>
          <p:nvPr/>
        </p:nvSpPr>
        <p:spPr>
          <a:xfrm>
            <a:off x="3448320" y="3619440"/>
            <a:ext cx="1981200" cy="835760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D93B5-90B8-9BCD-036F-A2526710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TAGE-SC including IMLI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073A-53E3-7E8A-BCEB-6AFDB6357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 tables indexed with </a:t>
            </a:r>
            <a:r>
              <a:rPr lang="en-US" dirty="0" err="1"/>
              <a:t>BrIMLI</a:t>
            </a:r>
            <a:r>
              <a:rPr lang="en-US" dirty="0"/>
              <a:t> and </a:t>
            </a:r>
            <a:r>
              <a:rPr lang="en-US" dirty="0" err="1"/>
              <a:t>TaIMLI</a:t>
            </a:r>
            <a:r>
              <a:rPr lang="en-US" dirty="0"/>
              <a:t> for 4 and 64 bytes region</a:t>
            </a:r>
          </a:p>
          <a:p>
            <a:endParaRPr lang="en-US" dirty="0"/>
          </a:p>
          <a:p>
            <a:r>
              <a:rPr lang="en-US" dirty="0"/>
              <a:t>Predict most of the regular  loops exits: </a:t>
            </a:r>
          </a:p>
          <a:p>
            <a:pPr lvl="1"/>
            <a:r>
              <a:rPr lang="en-US" dirty="0"/>
              <a:t>A loop predictor is not worth the effort.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5D7DA-0AB5-E1C8-E9EB-D18CC3C3F836}"/>
              </a:ext>
            </a:extLst>
          </p:cNvPr>
          <p:cNvSpPr txBox="1"/>
          <p:nvPr/>
        </p:nvSpPr>
        <p:spPr>
          <a:xfrm>
            <a:off x="1256476" y="4953548"/>
            <a:ext cx="1038414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TAGE-SC (PC, TAGE, global </a:t>
            </a:r>
            <a:r>
              <a:rPr lang="en-US" sz="2400" dirty="0" err="1"/>
              <a:t>path,IMLI</a:t>
            </a:r>
            <a:r>
              <a:rPr lang="en-US" sz="2400" dirty="0"/>
              <a:t>) 3.472 MPKI, 89%  of the storage budget</a:t>
            </a:r>
          </a:p>
        </p:txBody>
      </p:sp>
    </p:spTree>
    <p:extLst>
      <p:ext uri="{BB962C8B-B14F-4D97-AF65-F5344CB8AC3E}">
        <p14:creationId xmlns:p14="http://schemas.microsoft.com/office/powerpoint/2010/main" val="4189168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10E9F-9273-12BF-CCD4-B0B0F1693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A5F8A-9ACE-B8D3-3432-FD4C7D2CE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0000"/>
                </a:highlight>
              </a:rPr>
              <a:t>Local history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9002-5EC8-9A0E-9DED-33EFC9C08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4 different local histories </a:t>
            </a:r>
          </a:p>
          <a:p>
            <a:r>
              <a:rPr lang="en-US" dirty="0"/>
              <a:t>A total of 14 distinct tables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5004E7-84B0-0CD4-8B44-370CCA2702AC}"/>
              </a:ext>
            </a:extLst>
          </p:cNvPr>
          <p:cNvSpPr txBox="1"/>
          <p:nvPr/>
        </p:nvSpPr>
        <p:spPr>
          <a:xfrm>
            <a:off x="721360" y="4663439"/>
            <a:ext cx="873182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TAGE-SC  for CBP2025  3.363 MPKI,  1531 kbits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5D9D9C-8507-8184-B5D7-9C2D2ED627D0}"/>
              </a:ext>
            </a:extLst>
          </p:cNvPr>
          <p:cNvGrpSpPr/>
          <p:nvPr/>
        </p:nvGrpSpPr>
        <p:grpSpPr>
          <a:xfrm>
            <a:off x="7744683" y="566241"/>
            <a:ext cx="1511125" cy="923330"/>
            <a:chOff x="7805037" y="2249959"/>
            <a:chExt cx="1511125" cy="92333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29578B0-00B3-5F0E-0B01-EB028AFACDF8}"/>
                </a:ext>
              </a:extLst>
            </p:cNvPr>
            <p:cNvSpPr txBox="1"/>
            <p:nvPr/>
          </p:nvSpPr>
          <p:spPr>
            <a:xfrm>
              <a:off x="8417105" y="2249959"/>
              <a:ext cx="899057" cy="92333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FR" sz="5400" dirty="0">
                  <a:solidFill>
                    <a:schemeClr val="bg2"/>
                  </a:solidFill>
                </a:rPr>
                <a:t>☠️</a:t>
              </a:r>
            </a:p>
          </p:txBody>
        </p:sp>
        <p:sp>
          <p:nvSpPr>
            <p:cNvPr id="7" name="Left Arrow 6">
              <a:extLst>
                <a:ext uri="{FF2B5EF4-FFF2-40B4-BE49-F238E27FC236}">
                  <a16:creationId xmlns:a16="http://schemas.microsoft.com/office/drawing/2014/main" id="{C401526A-B457-5BB6-17C6-0DA839A9C433}"/>
                </a:ext>
              </a:extLst>
            </p:cNvPr>
            <p:cNvSpPr/>
            <p:nvPr/>
          </p:nvSpPr>
          <p:spPr>
            <a:xfrm>
              <a:off x="7805037" y="2677886"/>
              <a:ext cx="612068" cy="84860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288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3671FC-CB51-E626-DB76-EFEB640E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TAGE 2006</a:t>
            </a:r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9580FDA1-BE56-7DA6-47A4-A8DEFDE9B084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1676400"/>
            <a:ext cx="7847013" cy="4265613"/>
            <a:chOff x="503" y="272"/>
            <a:chExt cx="5233" cy="3954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8CB7BDB3-D84C-300F-A348-3C176BB28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" y="1257"/>
              <a:ext cx="363" cy="1270"/>
            </a:xfrm>
            <a:prstGeom prst="rect">
              <a:avLst/>
            </a:prstGeom>
            <a:solidFill>
              <a:srgbClr val="FF99CC"/>
            </a:solidFill>
            <a:ln w="2857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70F87536-830A-5781-48F3-2B8BB760D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" y="1597"/>
              <a:ext cx="862" cy="431"/>
            </a:xfrm>
            <a:prstGeom prst="rect">
              <a:avLst/>
            </a:prstGeom>
            <a:solidFill>
              <a:srgbClr val="CCFF33"/>
            </a:solidFill>
            <a:ln w="2857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0AF4E34B-3579-E93A-1ED1-E619FF82AA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05" y="1592"/>
              <a:ext cx="0" cy="4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A67C5532-710D-0E3A-43FD-F0F13FD367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27" y="1597"/>
              <a:ext cx="0" cy="4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AutoShape 7">
              <a:extLst>
                <a:ext uri="{FF2B5EF4-FFF2-40B4-BE49-F238E27FC236}">
                  <a16:creationId xmlns:a16="http://schemas.microsoft.com/office/drawing/2014/main" id="{606F9957-B2FE-D152-7CB5-06C6D4EA7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" y="1139"/>
              <a:ext cx="317" cy="15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AutoShape 8">
              <a:extLst>
                <a:ext uri="{FF2B5EF4-FFF2-40B4-BE49-F238E27FC236}">
                  <a16:creationId xmlns:a16="http://schemas.microsoft.com/office/drawing/2014/main" id="{E670921A-DB9B-46B1-70F6-041A90CDD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9" y="1139"/>
              <a:ext cx="317" cy="15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3FC6F577-90B7-0DA8-3B3D-A33C7819E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0" y="1302"/>
              <a:ext cx="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585D1645-BD7E-4DF3-9BB4-3416A6DF3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1" y="1030"/>
              <a:ext cx="0" cy="1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EF442B70-C755-F6A5-24CA-ACE2BF2992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7" y="985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6DBFED0F-4B31-E442-9860-FE2F930A30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2" y="1030"/>
              <a:ext cx="4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5BC6E0DB-A73B-5C7D-53BA-D05080C2C6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9" y="985"/>
              <a:ext cx="4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06864EF3-0045-2FDE-D662-2ABC7F088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2" y="894"/>
              <a:ext cx="0" cy="2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042EB055-0D8E-7559-8376-A1EFFCB44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894"/>
              <a:ext cx="0" cy="2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AutoShape 16">
              <a:extLst>
                <a:ext uri="{FF2B5EF4-FFF2-40B4-BE49-F238E27FC236}">
                  <a16:creationId xmlns:a16="http://schemas.microsoft.com/office/drawing/2014/main" id="{9C96C8E3-5A60-95BB-405B-EA55C3884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6" y="2320"/>
              <a:ext cx="228" cy="1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" name="Text Box 17">
              <a:extLst>
                <a:ext uri="{FF2B5EF4-FFF2-40B4-BE49-F238E27FC236}">
                  <a16:creationId xmlns:a16="http://schemas.microsoft.com/office/drawing/2014/main" id="{E18C0A1D-2D6A-4D2D-2F48-8B7BD845F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2251"/>
              <a:ext cx="317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=?</a:t>
              </a:r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6138ABAD-67BF-0C5A-87FF-6C4B2AF10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0" y="2028"/>
              <a:ext cx="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79B5B307-B9F2-C374-59CD-DFA9967FC7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2391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223029B6-18A2-8897-7FC1-CD3B6E2293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1302"/>
              <a:ext cx="0" cy="10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7CAC87B2-C9D8-E3DD-B5E3-CCB91D6DF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" y="1597"/>
              <a:ext cx="862" cy="431"/>
            </a:xfrm>
            <a:prstGeom prst="rect">
              <a:avLst/>
            </a:prstGeom>
            <a:solidFill>
              <a:srgbClr val="CCFF33"/>
            </a:solidFill>
            <a:ln w="2857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7A011736-B628-A811-8DD4-4E92E26FF6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8" y="1592"/>
              <a:ext cx="0" cy="4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D3D18E07-5803-CEF5-4436-B0866FAF26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0" y="1597"/>
              <a:ext cx="0" cy="4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AutoShape 24">
              <a:extLst>
                <a:ext uri="{FF2B5EF4-FFF2-40B4-BE49-F238E27FC236}">
                  <a16:creationId xmlns:a16="http://schemas.microsoft.com/office/drawing/2014/main" id="{0B3BA157-1712-DCFD-385E-A72906C56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" y="1139"/>
              <a:ext cx="317" cy="15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8" name="AutoShape 25">
              <a:extLst>
                <a:ext uri="{FF2B5EF4-FFF2-40B4-BE49-F238E27FC236}">
                  <a16:creationId xmlns:a16="http://schemas.microsoft.com/office/drawing/2014/main" id="{3029E9B5-A6C2-1800-8A27-4707DB1A9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1139"/>
              <a:ext cx="317" cy="15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466DEBB0-A718-BC6A-A593-F5701430B1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1302"/>
              <a:ext cx="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A792709A-150E-C4FD-986D-46A78F247C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4" y="1030"/>
              <a:ext cx="0" cy="1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Line 28">
              <a:extLst>
                <a:ext uri="{FF2B5EF4-FFF2-40B4-BE49-F238E27FC236}">
                  <a16:creationId xmlns:a16="http://schemas.microsoft.com/office/drawing/2014/main" id="{F03C76A1-D78B-D7A9-6448-98610FCCF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985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id="{7A65BB77-EC2F-7F7F-E02B-C5856C883F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5" y="1030"/>
              <a:ext cx="4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0FCA95C2-B504-FD8A-52E9-D402372B70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22" y="985"/>
              <a:ext cx="4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51280641-A93C-2EE8-DD1E-1EBA0B6AE8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5" y="894"/>
              <a:ext cx="0" cy="2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32">
              <a:extLst>
                <a:ext uri="{FF2B5EF4-FFF2-40B4-BE49-F238E27FC236}">
                  <a16:creationId xmlns:a16="http://schemas.microsoft.com/office/drawing/2014/main" id="{E8886F0E-88EE-C79C-9F28-47E36B8ED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894"/>
              <a:ext cx="0" cy="2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AutoShape 33">
              <a:extLst>
                <a:ext uri="{FF2B5EF4-FFF2-40B4-BE49-F238E27FC236}">
                  <a16:creationId xmlns:a16="http://schemas.microsoft.com/office/drawing/2014/main" id="{1DBEA5DB-ECDE-D424-31A8-64BA18440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9" y="2320"/>
              <a:ext cx="228" cy="1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" name="Text Box 34">
              <a:extLst>
                <a:ext uri="{FF2B5EF4-FFF2-40B4-BE49-F238E27FC236}">
                  <a16:creationId xmlns:a16="http://schemas.microsoft.com/office/drawing/2014/main" id="{40CA9683-F57A-BA77-7C6C-0F0F8C127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5" y="2251"/>
              <a:ext cx="317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/>
                <a:t>=?</a:t>
              </a:r>
            </a:p>
          </p:txBody>
        </p:sp>
        <p:sp>
          <p:nvSpPr>
            <p:cNvPr id="38" name="Line 35">
              <a:extLst>
                <a:ext uri="{FF2B5EF4-FFF2-40B4-BE49-F238E27FC236}">
                  <a16:creationId xmlns:a16="http://schemas.microsoft.com/office/drawing/2014/main" id="{39DE2FDC-F245-555B-F4B8-AFD4E47F9D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2028"/>
              <a:ext cx="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Line 36">
              <a:extLst>
                <a:ext uri="{FF2B5EF4-FFF2-40B4-BE49-F238E27FC236}">
                  <a16:creationId xmlns:a16="http://schemas.microsoft.com/office/drawing/2014/main" id="{D56D11D8-E244-A786-AA16-D70CA9A3B7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67" y="2391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AC1C8A50-98C5-A207-945F-08AEA848B1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1" y="1302"/>
              <a:ext cx="0" cy="10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38">
              <a:extLst>
                <a:ext uri="{FF2B5EF4-FFF2-40B4-BE49-F238E27FC236}">
                  <a16:creationId xmlns:a16="http://schemas.microsoft.com/office/drawing/2014/main" id="{5D9D8958-53BD-843E-DC95-C059810FE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1597"/>
              <a:ext cx="862" cy="431"/>
            </a:xfrm>
            <a:prstGeom prst="rect">
              <a:avLst/>
            </a:prstGeom>
            <a:solidFill>
              <a:srgbClr val="CCFF33"/>
            </a:solidFill>
            <a:ln w="2857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04C05979-4D54-4A2E-7544-BB4BC8D665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2" y="1592"/>
              <a:ext cx="0" cy="4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Line 40">
              <a:extLst>
                <a:ext uri="{FF2B5EF4-FFF2-40B4-BE49-F238E27FC236}">
                  <a16:creationId xmlns:a16="http://schemas.microsoft.com/office/drawing/2014/main" id="{5409F2A6-A9EA-BDAA-9F4C-3B6B4373DC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4" y="1597"/>
              <a:ext cx="0" cy="4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4" name="Group 41">
              <a:extLst>
                <a:ext uri="{FF2B5EF4-FFF2-40B4-BE49-F238E27FC236}">
                  <a16:creationId xmlns:a16="http://schemas.microsoft.com/office/drawing/2014/main" id="{E03FC136-E5C3-10D0-6C25-47F3301273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3" y="1094"/>
              <a:ext cx="385" cy="246"/>
              <a:chOff x="1679" y="3022"/>
              <a:chExt cx="385" cy="246"/>
            </a:xfrm>
          </p:grpSpPr>
          <p:sp>
            <p:nvSpPr>
              <p:cNvPr id="119" name="AutoShape 42">
                <a:extLst>
                  <a:ext uri="{FF2B5EF4-FFF2-40B4-BE49-F238E27FC236}">
                    <a16:creationId xmlns:a16="http://schemas.microsoft.com/office/drawing/2014/main" id="{B01E63A2-9E49-06EF-9FE1-0AF00DCC3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" y="3067"/>
                <a:ext cx="317" cy="159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0" name="Text Box 43">
                <a:extLst>
                  <a:ext uri="{FF2B5EF4-FFF2-40B4-BE49-F238E27FC236}">
                    <a16:creationId xmlns:a16="http://schemas.microsoft.com/office/drawing/2014/main" id="{BA540F86-0381-4A4B-F2CE-4ADB31F624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3022"/>
                <a:ext cx="385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05C5FB0-14AB-AAF1-357B-CEBA4CE449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2" y="1094"/>
              <a:ext cx="385" cy="246"/>
              <a:chOff x="1679" y="3022"/>
              <a:chExt cx="385" cy="246"/>
            </a:xfrm>
          </p:grpSpPr>
          <p:sp>
            <p:nvSpPr>
              <p:cNvPr id="117" name="AutoShape 45">
                <a:extLst>
                  <a:ext uri="{FF2B5EF4-FFF2-40B4-BE49-F238E27FC236}">
                    <a16:creationId xmlns:a16="http://schemas.microsoft.com/office/drawing/2014/main" id="{F6CF6291-E2F7-3CC4-B7F6-250764E43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" y="3067"/>
                <a:ext cx="317" cy="159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8" name="Text Box 46">
                <a:extLst>
                  <a:ext uri="{FF2B5EF4-FFF2-40B4-BE49-F238E27FC236}">
                    <a16:creationId xmlns:a16="http://schemas.microsoft.com/office/drawing/2014/main" id="{7D7F4474-B03A-C155-5765-E6EE3D8419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9" y="3022"/>
                <a:ext cx="385" cy="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8B501EBD-1EA7-610D-FB51-178672B833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7" y="1302"/>
              <a:ext cx="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8870A945-40F8-F574-1E33-09F33E08D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8" y="1030"/>
              <a:ext cx="0" cy="1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AEDF2CA1-7F59-7647-EB67-BB80B1B889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985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Line 50">
              <a:extLst>
                <a:ext uri="{FF2B5EF4-FFF2-40B4-BE49-F238E27FC236}">
                  <a16:creationId xmlns:a16="http://schemas.microsoft.com/office/drawing/2014/main" id="{D5FAA3C4-4720-E19E-5D8B-3F5E28D7E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9" y="1030"/>
              <a:ext cx="4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0" name="Line 51">
              <a:extLst>
                <a:ext uri="{FF2B5EF4-FFF2-40B4-BE49-F238E27FC236}">
                  <a16:creationId xmlns:a16="http://schemas.microsoft.com/office/drawing/2014/main" id="{04E74B44-1660-7F8B-E982-57DC4C667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66" y="985"/>
              <a:ext cx="4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Line 52">
              <a:extLst>
                <a:ext uri="{FF2B5EF4-FFF2-40B4-BE49-F238E27FC236}">
                  <a16:creationId xmlns:a16="http://schemas.microsoft.com/office/drawing/2014/main" id="{7F4FCD03-7B97-7EE9-7F9E-169E9EF9F5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9" y="894"/>
              <a:ext cx="0" cy="2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" name="Line 53">
              <a:extLst>
                <a:ext uri="{FF2B5EF4-FFF2-40B4-BE49-F238E27FC236}">
                  <a16:creationId xmlns:a16="http://schemas.microsoft.com/office/drawing/2014/main" id="{38308832-A72F-0539-D4D4-0E61CE285A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5" y="894"/>
              <a:ext cx="0" cy="2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3" name="Group 54">
              <a:extLst>
                <a:ext uri="{FF2B5EF4-FFF2-40B4-BE49-F238E27FC236}">
                  <a16:creationId xmlns:a16="http://schemas.microsoft.com/office/drawing/2014/main" id="{CA203A16-D46F-7265-871C-FC2D591AD8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39" y="2251"/>
              <a:ext cx="317" cy="342"/>
              <a:chOff x="1701" y="2908"/>
              <a:chExt cx="317" cy="342"/>
            </a:xfrm>
          </p:grpSpPr>
          <p:sp>
            <p:nvSpPr>
              <p:cNvPr id="115" name="AutoShape 55">
                <a:extLst>
                  <a:ext uri="{FF2B5EF4-FFF2-40B4-BE49-F238E27FC236}">
                    <a16:creationId xmlns:a16="http://schemas.microsoft.com/office/drawing/2014/main" id="{3CA1B021-1BBA-1EAE-E596-28C41A1B7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5" y="2977"/>
                <a:ext cx="228" cy="136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6" name="Text Box 56">
                <a:extLst>
                  <a:ext uri="{FF2B5EF4-FFF2-40B4-BE49-F238E27FC236}">
                    <a16:creationId xmlns:a16="http://schemas.microsoft.com/office/drawing/2014/main" id="{1DEA5C8B-9A38-BE17-E74F-A647116924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1" y="2908"/>
                <a:ext cx="317" cy="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/>
                  <a:t>=?</a:t>
                </a:r>
              </a:p>
            </p:txBody>
          </p:sp>
        </p:grpSp>
        <p:sp>
          <p:nvSpPr>
            <p:cNvPr id="54" name="Line 57">
              <a:extLst>
                <a:ext uri="{FF2B5EF4-FFF2-40B4-BE49-F238E27FC236}">
                  <a16:creationId xmlns:a16="http://schemas.microsoft.com/office/drawing/2014/main" id="{2A7CAC4B-C504-39D0-717A-0EAB073A6A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7" y="2028"/>
              <a:ext cx="0" cy="2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5" name="Line 58">
              <a:extLst>
                <a:ext uri="{FF2B5EF4-FFF2-40B4-BE49-F238E27FC236}">
                  <a16:creationId xmlns:a16="http://schemas.microsoft.com/office/drawing/2014/main" id="{EC9A6B83-6F36-6756-BDD5-142EBB5DA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11" y="2391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59">
              <a:extLst>
                <a:ext uri="{FF2B5EF4-FFF2-40B4-BE49-F238E27FC236}">
                  <a16:creationId xmlns:a16="http://schemas.microsoft.com/office/drawing/2014/main" id="{70764223-4C1B-A7EB-6F6C-2BBF0443B6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5" y="1302"/>
              <a:ext cx="0" cy="10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AutoShape 60">
              <a:extLst>
                <a:ext uri="{FF2B5EF4-FFF2-40B4-BE49-F238E27FC236}">
                  <a16:creationId xmlns:a16="http://schemas.microsoft.com/office/drawing/2014/main" id="{61C05AE5-5C36-FFB3-BA16-F3C1CDE12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" y="2822"/>
              <a:ext cx="319" cy="11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69 w 21600"/>
                <a:gd name="T13" fmla="*/ 4588 h 21600"/>
                <a:gd name="T14" fmla="*/ 17131 w 21600"/>
                <a:gd name="T15" fmla="*/ 170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Line 61">
              <a:extLst>
                <a:ext uri="{FF2B5EF4-FFF2-40B4-BE49-F238E27FC236}">
                  <a16:creationId xmlns:a16="http://schemas.microsoft.com/office/drawing/2014/main" id="{675AE9C2-1E76-F4EB-577B-A9349A05D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1" y="894"/>
              <a:ext cx="0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Line 62">
              <a:extLst>
                <a:ext uri="{FF2B5EF4-FFF2-40B4-BE49-F238E27FC236}">
                  <a16:creationId xmlns:a16="http://schemas.microsoft.com/office/drawing/2014/main" id="{152C9EB1-C035-850A-F2DA-8C13B51C4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7" y="2033"/>
              <a:ext cx="0" cy="7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63">
              <a:extLst>
                <a:ext uri="{FF2B5EF4-FFF2-40B4-BE49-F238E27FC236}">
                  <a16:creationId xmlns:a16="http://schemas.microsoft.com/office/drawing/2014/main" id="{88100326-91B5-D813-3977-C590EC4ED8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11" y="2686"/>
              <a:ext cx="5" cy="1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" name="Line 64">
              <a:extLst>
                <a:ext uri="{FF2B5EF4-FFF2-40B4-BE49-F238E27FC236}">
                  <a16:creationId xmlns:a16="http://schemas.microsoft.com/office/drawing/2014/main" id="{BE8B8863-1883-C003-F9C2-4F8642C938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7" y="2686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65">
              <a:extLst>
                <a:ext uri="{FF2B5EF4-FFF2-40B4-BE49-F238E27FC236}">
                  <a16:creationId xmlns:a16="http://schemas.microsoft.com/office/drawing/2014/main" id="{F71B582D-EF2B-16BD-33C9-322AF0F2F2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7" y="2527"/>
              <a:ext cx="0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AutoShape 66">
              <a:extLst>
                <a:ext uri="{FF2B5EF4-FFF2-40B4-BE49-F238E27FC236}">
                  <a16:creationId xmlns:a16="http://schemas.microsoft.com/office/drawing/2014/main" id="{A5425BFC-05F9-C1D4-9AFF-284EBD5D2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3162"/>
              <a:ext cx="319" cy="11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69 w 21600"/>
                <a:gd name="T13" fmla="*/ 4588 h 21600"/>
                <a:gd name="T14" fmla="*/ 17131 w 21600"/>
                <a:gd name="T15" fmla="*/ 170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Line 67">
              <a:extLst>
                <a:ext uri="{FF2B5EF4-FFF2-40B4-BE49-F238E27FC236}">
                  <a16:creationId xmlns:a16="http://schemas.microsoft.com/office/drawing/2014/main" id="{328ABE98-5AE9-9F36-BF1A-0CDDB13F88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2" y="3026"/>
              <a:ext cx="5" cy="1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Line 68">
              <a:extLst>
                <a:ext uri="{FF2B5EF4-FFF2-40B4-BE49-F238E27FC236}">
                  <a16:creationId xmlns:a16="http://schemas.microsoft.com/office/drawing/2014/main" id="{6EB5FD21-21DF-F6F7-EB76-61F00123C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8" y="3026"/>
              <a:ext cx="9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AutoShape 69">
              <a:extLst>
                <a:ext uri="{FF2B5EF4-FFF2-40B4-BE49-F238E27FC236}">
                  <a16:creationId xmlns:a16="http://schemas.microsoft.com/office/drawing/2014/main" id="{AE1C917A-34E6-8708-FEA1-C25D3941E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" y="3503"/>
              <a:ext cx="319" cy="11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69 w 21600"/>
                <a:gd name="T13" fmla="*/ 4588 h 21600"/>
                <a:gd name="T14" fmla="*/ 17131 w 21600"/>
                <a:gd name="T15" fmla="*/ 170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Line 70">
              <a:extLst>
                <a:ext uri="{FF2B5EF4-FFF2-40B4-BE49-F238E27FC236}">
                  <a16:creationId xmlns:a16="http://schemas.microsoft.com/office/drawing/2014/main" id="{C2920B9F-46F6-D93B-F2DC-D91BE354A8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5" y="3367"/>
              <a:ext cx="5" cy="1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" name="Line 71">
              <a:extLst>
                <a:ext uri="{FF2B5EF4-FFF2-40B4-BE49-F238E27FC236}">
                  <a16:creationId xmlns:a16="http://schemas.microsoft.com/office/drawing/2014/main" id="{0CD71A95-5C8A-85DB-C766-6E177EE77D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21" y="3367"/>
              <a:ext cx="9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" name="Line 72">
              <a:extLst>
                <a:ext uri="{FF2B5EF4-FFF2-40B4-BE49-F238E27FC236}">
                  <a16:creationId xmlns:a16="http://schemas.microsoft.com/office/drawing/2014/main" id="{03C0BD10-49CF-2300-188C-3CB780164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0" y="2028"/>
              <a:ext cx="0" cy="11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73">
              <a:extLst>
                <a:ext uri="{FF2B5EF4-FFF2-40B4-BE49-F238E27FC236}">
                  <a16:creationId xmlns:a16="http://schemas.microsoft.com/office/drawing/2014/main" id="{1E805E9C-38D1-03C8-73CD-98158E8D5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2028"/>
              <a:ext cx="0" cy="1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Line 74">
              <a:extLst>
                <a:ext uri="{FF2B5EF4-FFF2-40B4-BE49-F238E27FC236}">
                  <a16:creationId xmlns:a16="http://schemas.microsoft.com/office/drawing/2014/main" id="{AE7A2E03-965A-9158-540D-08390DF3ED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8" y="2935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75">
              <a:extLst>
                <a:ext uri="{FF2B5EF4-FFF2-40B4-BE49-F238E27FC236}">
                  <a16:creationId xmlns:a16="http://schemas.microsoft.com/office/drawing/2014/main" id="{CA7479CD-0294-B8F9-C3F7-47F2D32133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22" y="3276"/>
              <a:ext cx="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Line 76">
              <a:extLst>
                <a:ext uri="{FF2B5EF4-FFF2-40B4-BE49-F238E27FC236}">
                  <a16:creationId xmlns:a16="http://schemas.microsoft.com/office/drawing/2014/main" id="{56001121-1EEC-CFA7-783A-696D98D96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890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4" name="Line 77">
              <a:extLst>
                <a:ext uri="{FF2B5EF4-FFF2-40B4-BE49-F238E27FC236}">
                  <a16:creationId xmlns:a16="http://schemas.microsoft.com/office/drawing/2014/main" id="{22F60D0C-EEF7-8588-786B-3E3E0700B2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0" y="2456"/>
              <a:ext cx="0" cy="4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5" name="Line 78">
              <a:extLst>
                <a:ext uri="{FF2B5EF4-FFF2-40B4-BE49-F238E27FC236}">
                  <a16:creationId xmlns:a16="http://schemas.microsoft.com/office/drawing/2014/main" id="{1A21E493-C348-91C6-81B7-B8F26205A5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12" y="3230"/>
              <a:ext cx="3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6" name="Line 79">
              <a:extLst>
                <a:ext uri="{FF2B5EF4-FFF2-40B4-BE49-F238E27FC236}">
                  <a16:creationId xmlns:a16="http://schemas.microsoft.com/office/drawing/2014/main" id="{E892416C-122C-807F-CE66-DB6DB70E6D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53" y="2456"/>
              <a:ext cx="0" cy="7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7" name="Line 80">
              <a:extLst>
                <a:ext uri="{FF2B5EF4-FFF2-40B4-BE49-F238E27FC236}">
                  <a16:creationId xmlns:a16="http://schemas.microsoft.com/office/drawing/2014/main" id="{C0553C22-4B1C-B256-5058-9DEF900BD8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3570"/>
              <a:ext cx="3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Line 81">
              <a:extLst>
                <a:ext uri="{FF2B5EF4-FFF2-40B4-BE49-F238E27FC236}">
                  <a16:creationId xmlns:a16="http://schemas.microsoft.com/office/drawing/2014/main" id="{862A7A65-AB36-C264-5066-427CFCAFF7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6" y="2456"/>
              <a:ext cx="0" cy="11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82">
              <a:extLst>
                <a:ext uri="{FF2B5EF4-FFF2-40B4-BE49-F238E27FC236}">
                  <a16:creationId xmlns:a16="http://schemas.microsoft.com/office/drawing/2014/main" id="{11D9E8CE-7A32-6EE3-BF6F-E851A4DF25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6" y="1007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83">
              <a:extLst>
                <a:ext uri="{FF2B5EF4-FFF2-40B4-BE49-F238E27FC236}">
                  <a16:creationId xmlns:a16="http://schemas.microsoft.com/office/drawing/2014/main" id="{9DA52E46-A2D5-1CB9-03FA-543344D3C3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64" y="137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84">
              <a:extLst>
                <a:ext uri="{FF2B5EF4-FFF2-40B4-BE49-F238E27FC236}">
                  <a16:creationId xmlns:a16="http://schemas.microsoft.com/office/drawing/2014/main" id="{68DAE09F-FDC6-6566-6119-78652DD3A4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3" y="137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Line 85">
              <a:extLst>
                <a:ext uri="{FF2B5EF4-FFF2-40B4-BE49-F238E27FC236}">
                  <a16:creationId xmlns:a16="http://schemas.microsoft.com/office/drawing/2014/main" id="{EC4236D9-06DE-A21B-E158-76DB2E7D2D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08" y="137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3" name="Line 86">
              <a:extLst>
                <a:ext uri="{FF2B5EF4-FFF2-40B4-BE49-F238E27FC236}">
                  <a16:creationId xmlns:a16="http://schemas.microsoft.com/office/drawing/2014/main" id="{B4FD2492-2EEB-7D6C-C584-5D9E2B9550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07" y="137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87">
              <a:extLst>
                <a:ext uri="{FF2B5EF4-FFF2-40B4-BE49-F238E27FC236}">
                  <a16:creationId xmlns:a16="http://schemas.microsoft.com/office/drawing/2014/main" id="{2D398F9D-3751-D18D-9A4A-090CF4383F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1" y="137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88">
              <a:extLst>
                <a:ext uri="{FF2B5EF4-FFF2-40B4-BE49-F238E27FC236}">
                  <a16:creationId xmlns:a16="http://schemas.microsoft.com/office/drawing/2014/main" id="{72C6D822-CF2A-95E6-134C-BB7CE7E73E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51" y="137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Line 89">
              <a:extLst>
                <a:ext uri="{FF2B5EF4-FFF2-40B4-BE49-F238E27FC236}">
                  <a16:creationId xmlns:a16="http://schemas.microsoft.com/office/drawing/2014/main" id="{CA0D2E00-F64B-B75A-EF8A-D8C0469EE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1" y="2096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Line 90">
              <a:extLst>
                <a:ext uri="{FF2B5EF4-FFF2-40B4-BE49-F238E27FC236}">
                  <a16:creationId xmlns:a16="http://schemas.microsoft.com/office/drawing/2014/main" id="{F3B4F24B-AC35-8B41-953B-152EE204F2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8" y="2618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Line 91">
              <a:extLst>
                <a:ext uri="{FF2B5EF4-FFF2-40B4-BE49-F238E27FC236}">
                  <a16:creationId xmlns:a16="http://schemas.microsoft.com/office/drawing/2014/main" id="{DAF466D4-992F-3B11-DE8B-E5033C31CF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08" y="2096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Line 92">
              <a:extLst>
                <a:ext uri="{FF2B5EF4-FFF2-40B4-BE49-F238E27FC236}">
                  <a16:creationId xmlns:a16="http://schemas.microsoft.com/office/drawing/2014/main" id="{589CEE34-5C1D-B661-189F-FA68CA0F96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45" y="2618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0" name="Line 93">
              <a:extLst>
                <a:ext uri="{FF2B5EF4-FFF2-40B4-BE49-F238E27FC236}">
                  <a16:creationId xmlns:a16="http://schemas.microsoft.com/office/drawing/2014/main" id="{53CAC597-97B7-60E9-534E-E6B932EF3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64" y="2096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1" name="Line 94">
              <a:extLst>
                <a:ext uri="{FF2B5EF4-FFF2-40B4-BE49-F238E27FC236}">
                  <a16:creationId xmlns:a16="http://schemas.microsoft.com/office/drawing/2014/main" id="{9AE422A6-1D54-3599-073B-4B25213940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02" y="2618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" name="Line 95">
              <a:extLst>
                <a:ext uri="{FF2B5EF4-FFF2-40B4-BE49-F238E27FC236}">
                  <a16:creationId xmlns:a16="http://schemas.microsoft.com/office/drawing/2014/main" id="{626E7A42-876B-3C9F-17C6-BC0477BE57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48" y="2640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3" name="Line 96">
              <a:extLst>
                <a:ext uri="{FF2B5EF4-FFF2-40B4-BE49-F238E27FC236}">
                  <a16:creationId xmlns:a16="http://schemas.microsoft.com/office/drawing/2014/main" id="{FA0D1502-B86D-90AB-1B84-ADFB7F74B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64" y="2618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" name="Line 97">
              <a:extLst>
                <a:ext uri="{FF2B5EF4-FFF2-40B4-BE49-F238E27FC236}">
                  <a16:creationId xmlns:a16="http://schemas.microsoft.com/office/drawing/2014/main" id="{D7041ABE-E7D9-F59B-B719-63515CA4DF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08" y="2618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Line 98">
              <a:extLst>
                <a:ext uri="{FF2B5EF4-FFF2-40B4-BE49-F238E27FC236}">
                  <a16:creationId xmlns:a16="http://schemas.microsoft.com/office/drawing/2014/main" id="{FF3D8381-2CE4-4D89-A591-324947133B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2" y="2618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6" name="Line 99">
              <a:extLst>
                <a:ext uri="{FF2B5EF4-FFF2-40B4-BE49-F238E27FC236}">
                  <a16:creationId xmlns:a16="http://schemas.microsoft.com/office/drawing/2014/main" id="{93735C96-2436-DF6E-BF87-2B37C0975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2981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7" name="Line 100">
              <a:extLst>
                <a:ext uri="{FF2B5EF4-FFF2-40B4-BE49-F238E27FC236}">
                  <a16:creationId xmlns:a16="http://schemas.microsoft.com/office/drawing/2014/main" id="{37B5A5A8-5947-079B-2F3B-10908D7702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9" y="3321"/>
              <a:ext cx="90" cy="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8" name="Text Box 101">
              <a:extLst>
                <a:ext uri="{FF2B5EF4-FFF2-40B4-BE49-F238E27FC236}">
                  <a16:creationId xmlns:a16="http://schemas.microsoft.com/office/drawing/2014/main" id="{478D6A1B-962B-4FE5-F72A-81ED937835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" y="2686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99" name="Text Box 102">
              <a:extLst>
                <a:ext uri="{FF2B5EF4-FFF2-40B4-BE49-F238E27FC236}">
                  <a16:creationId xmlns:a16="http://schemas.microsoft.com/office/drawing/2014/main" id="{DBA67BD0-A274-034A-9461-CC3488CBD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4" y="2562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0" name="Text Box 103">
              <a:extLst>
                <a:ext uri="{FF2B5EF4-FFF2-40B4-BE49-F238E27FC236}">
                  <a16:creationId xmlns:a16="http://schemas.microsoft.com/office/drawing/2014/main" id="{49F82E65-DAE8-990E-D518-EF8AFB9C20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6" y="2562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1" name="Text Box 104">
              <a:extLst>
                <a:ext uri="{FF2B5EF4-FFF2-40B4-BE49-F238E27FC236}">
                  <a16:creationId xmlns:a16="http://schemas.microsoft.com/office/drawing/2014/main" id="{109B4243-19DC-64AB-4F8D-40484FC3F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6" y="2573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2" name="Text Box 105">
              <a:extLst>
                <a:ext uri="{FF2B5EF4-FFF2-40B4-BE49-F238E27FC236}">
                  <a16:creationId xmlns:a16="http://schemas.microsoft.com/office/drawing/2014/main" id="{665A9803-985D-18A7-86D5-C6FAC4A51B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0" y="2573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3" name="Text Box 106">
              <a:extLst>
                <a:ext uri="{FF2B5EF4-FFF2-40B4-BE49-F238E27FC236}">
                  <a16:creationId xmlns:a16="http://schemas.microsoft.com/office/drawing/2014/main" id="{E9CFA0DB-0DE2-8976-C37C-289B1E076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0" y="2573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4" name="Text Box 107">
              <a:extLst>
                <a:ext uri="{FF2B5EF4-FFF2-40B4-BE49-F238E27FC236}">
                  <a16:creationId xmlns:a16="http://schemas.microsoft.com/office/drawing/2014/main" id="{FD8ACD00-7349-7183-3823-98F8AC445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4" y="2573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5" name="Text Box 108">
              <a:extLst>
                <a:ext uri="{FF2B5EF4-FFF2-40B4-BE49-F238E27FC236}">
                  <a16:creationId xmlns:a16="http://schemas.microsoft.com/office/drawing/2014/main" id="{4767CFCA-2D3B-4FD9-23A5-9C3E9341C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4" y="3026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6" name="Text Box 109">
              <a:extLst>
                <a:ext uri="{FF2B5EF4-FFF2-40B4-BE49-F238E27FC236}">
                  <a16:creationId xmlns:a16="http://schemas.microsoft.com/office/drawing/2014/main" id="{D4899940-C120-550F-91D6-7F73825B9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1" y="3356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1</a:t>
              </a:r>
            </a:p>
          </p:txBody>
        </p:sp>
        <p:sp>
          <p:nvSpPr>
            <p:cNvPr id="107" name="Oval 110">
              <a:extLst>
                <a:ext uri="{FF2B5EF4-FFF2-40B4-BE49-F238E27FC236}">
                  <a16:creationId xmlns:a16="http://schemas.microsoft.com/office/drawing/2014/main" id="{FA19A4B6-0227-D58A-587C-7758C367F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7" y="691"/>
              <a:ext cx="785" cy="471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 dirty="0"/>
                <a:t>Hit</a:t>
              </a:r>
            </a:p>
          </p:txBody>
        </p:sp>
        <p:sp>
          <p:nvSpPr>
            <p:cNvPr id="108" name="Line 111">
              <a:extLst>
                <a:ext uri="{FF2B5EF4-FFF2-40B4-BE49-F238E27FC236}">
                  <a16:creationId xmlns:a16="http://schemas.microsoft.com/office/drawing/2014/main" id="{ACDC2536-BC93-77E8-8CE6-2DC091AA4C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68" y="1142"/>
              <a:ext cx="827" cy="7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Oval 112">
              <a:extLst>
                <a:ext uri="{FF2B5EF4-FFF2-40B4-BE49-F238E27FC236}">
                  <a16:creationId xmlns:a16="http://schemas.microsoft.com/office/drawing/2014/main" id="{F2887B94-4593-58AA-46CB-C7154B756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" y="3278"/>
              <a:ext cx="984" cy="440"/>
            </a:xfrm>
            <a:prstGeom prst="ellipse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Hit</a:t>
              </a:r>
            </a:p>
          </p:txBody>
        </p:sp>
        <p:sp>
          <p:nvSpPr>
            <p:cNvPr id="110" name="Text Box 113">
              <a:extLst>
                <a:ext uri="{FF2B5EF4-FFF2-40B4-BE49-F238E27FC236}">
                  <a16:creationId xmlns:a16="http://schemas.microsoft.com/office/drawing/2014/main" id="{055A34AC-7A2B-49B9-043F-8AC4156F9F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" y="3884"/>
              <a:ext cx="1289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Altpred</a:t>
              </a:r>
            </a:p>
          </p:txBody>
        </p:sp>
        <p:sp>
          <p:nvSpPr>
            <p:cNvPr id="111" name="Line 114">
              <a:extLst>
                <a:ext uri="{FF2B5EF4-FFF2-40B4-BE49-F238E27FC236}">
                  <a16:creationId xmlns:a16="http://schemas.microsoft.com/office/drawing/2014/main" id="{844E53AA-C8EE-B2D1-A9D8-D7BD3D347C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10" y="1812"/>
              <a:ext cx="670" cy="14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115">
              <a:extLst>
                <a:ext uri="{FF2B5EF4-FFF2-40B4-BE49-F238E27FC236}">
                  <a16:creationId xmlns:a16="http://schemas.microsoft.com/office/drawing/2014/main" id="{A62BDA5C-D754-92B8-F893-8BC9B50E1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9" y="1231"/>
              <a:ext cx="767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/>
                <a:t>Pred</a:t>
              </a:r>
            </a:p>
          </p:txBody>
        </p:sp>
        <p:sp>
          <p:nvSpPr>
            <p:cNvPr id="113" name="Oval 116">
              <a:extLst>
                <a:ext uri="{FF2B5EF4-FFF2-40B4-BE49-F238E27FC236}">
                  <a16:creationId xmlns:a16="http://schemas.microsoft.com/office/drawing/2014/main" id="{BFEB2B7E-724A-B633-B9C6-9254B160E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272"/>
              <a:ext cx="1110" cy="367"/>
            </a:xfrm>
            <a:prstGeom prst="ellipse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US" altLang="en-US"/>
                <a:t>Miss</a:t>
              </a:r>
            </a:p>
          </p:txBody>
        </p:sp>
        <p:sp>
          <p:nvSpPr>
            <p:cNvPr id="114" name="Line 117">
              <a:extLst>
                <a:ext uri="{FF2B5EF4-FFF2-40B4-BE49-F238E27FC236}">
                  <a16:creationId xmlns:a16="http://schemas.microsoft.com/office/drawing/2014/main" id="{7CB1829E-F232-E504-52F6-4CE6BD1FF6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7" y="681"/>
              <a:ext cx="94" cy="11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26B86B2C-2683-83BB-AE6B-521848A9130A}"/>
              </a:ext>
            </a:extLst>
          </p:cNvPr>
          <p:cNvSpPr txBox="1"/>
          <p:nvPr/>
        </p:nvSpPr>
        <p:spPr>
          <a:xfrm>
            <a:off x="6003233" y="4080792"/>
            <a:ext cx="6440557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multiple tagged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“geometric” 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longest matching table provides the prediction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Except when the prediction counter is weak: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Selection between </a:t>
            </a:r>
            <a:r>
              <a:rPr lang="en-US" sz="2400" dirty="0" err="1"/>
              <a:t>Altpred</a:t>
            </a:r>
            <a:r>
              <a:rPr lang="en-US" sz="2400" dirty="0"/>
              <a:t> and Pred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7992626-0DA1-0D11-366C-7A51318CB0C6}"/>
              </a:ext>
            </a:extLst>
          </p:cNvPr>
          <p:cNvSpPr txBox="1"/>
          <p:nvPr/>
        </p:nvSpPr>
        <p:spPr>
          <a:xfrm>
            <a:off x="6003233" y="537177"/>
            <a:ext cx="535056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Used in many (most ?) designs !!</a:t>
            </a:r>
          </a:p>
        </p:txBody>
      </p:sp>
    </p:spTree>
    <p:extLst>
      <p:ext uri="{BB962C8B-B14F-4D97-AF65-F5344CB8AC3E}">
        <p14:creationId xmlns:p14="http://schemas.microsoft.com/office/powerpoint/2010/main" val="1527044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B4E37-4D04-8494-7875-AA9D702B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Checkpointed information per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712E4-B91F-D199-6D72-1F44EB18C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13 bits pointer for TAGE history: </a:t>
            </a:r>
            <a:r>
              <a:rPr lang="en-US" dirty="0">
                <a:solidFill>
                  <a:srgbClr val="0070C0"/>
                </a:solidFill>
              </a:rPr>
              <a:t>OK !!</a:t>
            </a:r>
          </a:p>
          <a:p>
            <a:r>
              <a:rPr lang="en-US" dirty="0"/>
              <a:t>86 bits for global path related SC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Much less for a realistic design</a:t>
            </a:r>
          </a:p>
          <a:p>
            <a:r>
              <a:rPr lang="en-US" dirty="0"/>
              <a:t>104 bits for IMLI SC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Only half if going to a realistic design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5120 bits for local histories: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 am not aware of any realistic management of speculative local history for 100+ branches deep instruction window 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B37A6E0A-DC49-0784-5754-1071AC44CB36}"/>
              </a:ext>
            </a:extLst>
          </p:cNvPr>
          <p:cNvSpPr txBox="1"/>
          <p:nvPr/>
        </p:nvSpPr>
        <p:spPr>
          <a:xfrm>
            <a:off x="7429194" y="4296204"/>
            <a:ext cx="899057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5400" dirty="0">
                <a:solidFill>
                  <a:schemeClr val="bg2"/>
                </a:solidFill>
              </a:rPr>
              <a:t>☠️</a:t>
            </a:r>
          </a:p>
        </p:txBody>
      </p:sp>
    </p:spTree>
    <p:extLst>
      <p:ext uri="{BB962C8B-B14F-4D97-AF65-F5344CB8AC3E}">
        <p14:creationId xmlns:p14="http://schemas.microsoft.com/office/powerpoint/2010/main" val="286121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717D6-B56A-D439-43A8-9F0BF3CF1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Summary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EB56B1-5B4C-4294-BA3F-222F9CA4F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Presented</a:t>
            </a:r>
            <a:r>
              <a:rPr lang="fr-FR" dirty="0"/>
              <a:t>  « TAGE-SC for CBP2025 »</a:t>
            </a:r>
          </a:p>
          <a:p>
            <a:pPr lvl="1"/>
            <a:r>
              <a:rPr lang="fr-FR" dirty="0"/>
              <a:t> 2 % MPKI </a:t>
            </a:r>
            <a:r>
              <a:rPr lang="fr-FR" dirty="0" err="1"/>
              <a:t>reduction</a:t>
            </a:r>
            <a:r>
              <a:rPr lang="fr-FR" dirty="0"/>
              <a:t> vs the </a:t>
            </a:r>
            <a:r>
              <a:rPr lang="fr-FR" dirty="0" err="1"/>
              <a:t>scaled</a:t>
            </a:r>
            <a:r>
              <a:rPr lang="fr-FR" dirty="0"/>
              <a:t> 192 KB CBP2016 TAGE-SC (</a:t>
            </a:r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organizers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 This </a:t>
            </a:r>
            <a:r>
              <a:rPr lang="fr-FR" dirty="0" err="1"/>
              <a:t>is</a:t>
            </a:r>
            <a:r>
              <a:rPr lang="fr-FR" dirty="0"/>
              <a:t>   a « </a:t>
            </a:r>
            <a:r>
              <a:rPr lang="fr-FR" dirty="0" err="1"/>
              <a:t>limit</a:t>
            </a:r>
            <a:r>
              <a:rPr lang="fr-FR" dirty="0"/>
              <a:t> » </a:t>
            </a:r>
            <a:r>
              <a:rPr lang="fr-FR" dirty="0" err="1"/>
              <a:t>study</a:t>
            </a:r>
            <a:r>
              <a:rPr lang="fr-FR" dirty="0"/>
              <a:t>:</a:t>
            </a:r>
          </a:p>
          <a:p>
            <a:pPr lvl="2"/>
            <a:r>
              <a:rPr lang="fr-FR" dirty="0">
                <a:solidFill>
                  <a:schemeClr val="accent2"/>
                </a:solidFill>
              </a:rPr>
              <a:t>Don’t </a:t>
            </a:r>
            <a:r>
              <a:rPr lang="fr-FR" dirty="0" err="1">
                <a:solidFill>
                  <a:schemeClr val="accent2"/>
                </a:solidFill>
              </a:rPr>
              <a:t>try</a:t>
            </a:r>
            <a:r>
              <a:rPr lang="fr-FR" dirty="0">
                <a:solidFill>
                  <a:schemeClr val="accent2"/>
                </a:solidFill>
              </a:rPr>
              <a:t> to </a:t>
            </a:r>
            <a:r>
              <a:rPr lang="fr-FR" dirty="0" err="1">
                <a:solidFill>
                  <a:schemeClr val="accent2"/>
                </a:solidFill>
              </a:rPr>
              <a:t>implement</a:t>
            </a:r>
            <a:r>
              <a:rPr lang="fr-FR" dirty="0">
                <a:solidFill>
                  <a:schemeClr val="accent2"/>
                </a:solidFill>
              </a:rPr>
              <a:t> in hardware</a:t>
            </a:r>
          </a:p>
          <a:p>
            <a:r>
              <a:rPr lang="fr-FR" dirty="0"/>
              <a:t>For a </a:t>
            </a:r>
            <a:r>
              <a:rPr lang="fr-FR" dirty="0" err="1"/>
              <a:t>realistic</a:t>
            </a:r>
            <a:r>
              <a:rPr lang="fr-FR" dirty="0"/>
              <a:t> hardware TAGE-SC </a:t>
            </a:r>
            <a:r>
              <a:rPr lang="fr-FR" dirty="0" err="1"/>
              <a:t>implementation</a:t>
            </a:r>
            <a:r>
              <a:rPr lang="fr-FR" dirty="0"/>
              <a:t>:</a:t>
            </a:r>
          </a:p>
          <a:p>
            <a:pPr lvl="1"/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A. Seznec,  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  <a:hlinkClick r:id="rId2"/>
              </a:rPr>
              <a:t>TAGE: an engineering cookbook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, Inria Nov. 2024</a:t>
            </a:r>
          </a:p>
          <a:p>
            <a:pPr lvl="1"/>
            <a:endParaRPr lang="fr-FR" dirty="0">
              <a:solidFill>
                <a:schemeClr val="dk1"/>
              </a:solidFill>
              <a:latin typeface="Arial"/>
              <a:ea typeface="ＭＳ Ｐゴシック"/>
            </a:endParaRPr>
          </a:p>
          <a:p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Need for new </a:t>
            </a:r>
            <a:r>
              <a:rPr lang="fr-FR" dirty="0" err="1">
                <a:solidFill>
                  <a:schemeClr val="dk1"/>
                </a:solidFill>
                <a:latin typeface="Arial"/>
                <a:ea typeface="ＭＳ Ｐゴシック"/>
              </a:rPr>
              <a:t>ideas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:</a:t>
            </a:r>
          </a:p>
          <a:p>
            <a:pPr lvl="1"/>
            <a:r>
              <a:rPr lang="fr-FR" dirty="0" err="1">
                <a:solidFill>
                  <a:schemeClr val="dk1"/>
                </a:solidFill>
                <a:latin typeface="Arial"/>
                <a:ea typeface="ＭＳ Ｐゴシック"/>
              </a:rPr>
              <a:t>Other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 information </a:t>
            </a:r>
            <a:r>
              <a:rPr lang="fr-FR" dirty="0" err="1">
                <a:solidFill>
                  <a:schemeClr val="dk1"/>
                </a:solidFill>
                <a:latin typeface="Arial"/>
                <a:ea typeface="ＭＳ Ｐゴシック"/>
              </a:rPr>
              <a:t>vectors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 for SC ?</a:t>
            </a:r>
          </a:p>
          <a:p>
            <a:pPr lvl="1"/>
            <a:r>
              <a:rPr lang="fr-FR" dirty="0" err="1">
                <a:solidFill>
                  <a:schemeClr val="dk1"/>
                </a:solidFill>
                <a:latin typeface="Arial"/>
                <a:ea typeface="ＭＳ Ｐゴシック"/>
              </a:rPr>
              <a:t>Radically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 new </a:t>
            </a:r>
            <a:r>
              <a:rPr lang="fr-FR" dirty="0" err="1">
                <a:solidFill>
                  <a:schemeClr val="dk1"/>
                </a:solidFill>
                <a:latin typeface="Arial"/>
                <a:ea typeface="ＭＳ Ｐゴシック"/>
              </a:rPr>
              <a:t>approaches</a:t>
            </a:r>
            <a:r>
              <a:rPr lang="fr-FR" dirty="0">
                <a:solidFill>
                  <a:schemeClr val="dk1"/>
                </a:solidFill>
                <a:latin typeface="Arial"/>
                <a:ea typeface="ＭＳ Ｐゴシック"/>
              </a:rPr>
              <a:t> ?</a:t>
            </a:r>
          </a:p>
          <a:p>
            <a:pPr lvl="1"/>
            <a:endParaRPr lang="fr-FR" dirty="0">
              <a:solidFill>
                <a:schemeClr val="dk1"/>
              </a:solidFill>
              <a:latin typeface="Arial"/>
              <a:ea typeface="ＭＳ Ｐゴシック"/>
            </a:endParaRPr>
          </a:p>
          <a:p>
            <a:endParaRPr lang="fr-FR" dirty="0">
              <a:solidFill>
                <a:schemeClr val="dk1"/>
              </a:solidFill>
              <a:latin typeface="Arial"/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B83D003-8641-8E13-14F7-7BFA62B7ED4E}"/>
              </a:ext>
            </a:extLst>
          </p:cNvPr>
          <p:cNvSpPr/>
          <p:nvPr/>
        </p:nvSpPr>
        <p:spPr>
          <a:xfrm>
            <a:off x="8085761" y="4715839"/>
            <a:ext cx="3606229" cy="140756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May  </a:t>
            </a:r>
            <a:r>
              <a:rPr lang="fr-FR" sz="3200" dirty="0" err="1"/>
              <a:t>be</a:t>
            </a:r>
            <a:r>
              <a:rPr lang="fr-FR" sz="3200" dirty="0"/>
              <a:t> in </a:t>
            </a:r>
            <a:r>
              <a:rPr lang="fr-FR" sz="3200" dirty="0" err="1"/>
              <a:t>this</a:t>
            </a:r>
            <a:r>
              <a:rPr lang="fr-FR" sz="3200" dirty="0"/>
              <a:t> CBP 😇</a:t>
            </a:r>
          </a:p>
        </p:txBody>
      </p:sp>
    </p:spTree>
    <p:extLst>
      <p:ext uri="{BB962C8B-B14F-4D97-AF65-F5344CB8AC3E}">
        <p14:creationId xmlns:p14="http://schemas.microsoft.com/office/powerpoint/2010/main" val="150013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967DA-322B-3667-DB03-4F0614B7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TAGE-SC-L predictor (2011, 2014, 2016)</a:t>
            </a:r>
          </a:p>
        </p:txBody>
      </p:sp>
      <p:grpSp>
        <p:nvGrpSpPr>
          <p:cNvPr id="3" name="Grouper 37">
            <a:extLst>
              <a:ext uri="{FF2B5EF4-FFF2-40B4-BE49-F238E27FC236}">
                <a16:creationId xmlns:a16="http://schemas.microsoft.com/office/drawing/2014/main" id="{345B86C6-4766-7EC6-56CA-E7C4EBD81562}"/>
              </a:ext>
            </a:extLst>
          </p:cNvPr>
          <p:cNvGrpSpPr>
            <a:grpSpLocks/>
          </p:cNvGrpSpPr>
          <p:nvPr/>
        </p:nvGrpSpPr>
        <p:grpSpPr bwMode="auto">
          <a:xfrm>
            <a:off x="2080591" y="2199860"/>
            <a:ext cx="8319604" cy="4404829"/>
            <a:chOff x="392254" y="379747"/>
            <a:chExt cx="9581321" cy="5160837"/>
          </a:xfrm>
        </p:grpSpPr>
        <p:grpSp>
          <p:nvGrpSpPr>
            <p:cNvPr id="4" name="Grouper 21">
              <a:extLst>
                <a:ext uri="{FF2B5EF4-FFF2-40B4-BE49-F238E27FC236}">
                  <a16:creationId xmlns:a16="http://schemas.microsoft.com/office/drawing/2014/main" id="{1CC69596-7B0F-27D2-B0E6-6679470C2E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8556" y="1654844"/>
              <a:ext cx="6912330" cy="3675416"/>
              <a:chOff x="1358900" y="2438400"/>
              <a:chExt cx="6959600" cy="3681450"/>
            </a:xfrm>
          </p:grpSpPr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C5914D46-ADAC-2242-AF29-A5EEA0E10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900" y="2438400"/>
                <a:ext cx="1828800" cy="3213100"/>
              </a:xfrm>
              <a:prstGeom prst="rect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fr-FR" altLang="en-US" sz="1800" b="1" dirty="0">
                  <a:latin typeface="Times New Roman" panose="02020603050405020304" pitchFamily="18" charset="0"/>
                </a:endParaRPr>
              </a:p>
              <a:p>
                <a:pPr algn="ctr"/>
                <a:r>
                  <a:rPr lang="fr-FR" altLang="en-US" b="1" dirty="0">
                    <a:latin typeface="Times New Roman" panose="02020603050405020304" pitchFamily="18" charset="0"/>
                  </a:rPr>
                  <a:t>(Main)</a:t>
                </a:r>
              </a:p>
              <a:p>
                <a:pPr algn="ctr"/>
                <a:r>
                  <a:rPr lang="fr-FR" altLang="en-US" dirty="0"/>
                  <a:t> </a:t>
                </a:r>
              </a:p>
              <a:p>
                <a:pPr algn="ctr"/>
                <a:r>
                  <a:rPr lang="fr-FR" altLang="en-US" b="1" dirty="0">
                    <a:latin typeface="Times New Roman" panose="02020603050405020304" pitchFamily="18" charset="0"/>
                  </a:rPr>
                  <a:t>TAGE</a:t>
                </a:r>
              </a:p>
              <a:p>
                <a:pPr algn="ctr"/>
                <a:endParaRPr lang="fr-FR" altLang="en-US" dirty="0"/>
              </a:p>
              <a:p>
                <a:pPr algn="ctr"/>
                <a:r>
                  <a:rPr lang="fr-FR" altLang="en-US" b="1" dirty="0" err="1">
                    <a:latin typeface="Times New Roman" panose="02020603050405020304" pitchFamily="18" charset="0"/>
                  </a:rPr>
                  <a:t>Predictor</a:t>
                </a:r>
                <a:endParaRPr lang="fr-FR" altLang="en-US" b="1" dirty="0">
                  <a:latin typeface="Times New Roman" panose="02020603050405020304" pitchFamily="18" charset="0"/>
                </a:endParaRPr>
              </a:p>
            </p:txBody>
          </p:sp>
          <p:cxnSp>
            <p:nvCxnSpPr>
              <p:cNvPr id="13" name="Connecteur droit 7">
                <a:extLst>
                  <a:ext uri="{FF2B5EF4-FFF2-40B4-BE49-F238E27FC236}">
                    <a16:creationId xmlns:a16="http://schemas.microsoft.com/office/drawing/2014/main" id="{DDF0C665-CA0A-75BC-296E-07FED0FA171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75000" y="3949700"/>
                <a:ext cx="2844800" cy="12700"/>
              </a:xfrm>
              <a:prstGeom prst="line">
                <a:avLst/>
              </a:prstGeom>
              <a:noFill/>
              <a:ln w="76200">
                <a:solidFill>
                  <a:srgbClr val="00CC99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B48A2719-56A5-0590-7AEA-BB030990BC4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019799" y="3162300"/>
                <a:ext cx="838200" cy="1536700"/>
              </a:xfrm>
              <a:prstGeom prst="rect">
                <a:avLst/>
              </a:prstGeom>
              <a:solidFill>
                <a:srgbClr val="FF66F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fr-FR" altLang="en-US" sz="1800" b="1" u="sng">
                  <a:latin typeface="Times New Roman" panose="02020603050405020304" pitchFamily="18" charset="0"/>
                </a:endParaRPr>
              </a:p>
              <a:p>
                <a:r>
                  <a:rPr lang="fr-FR" altLang="en-US" sz="2000" b="1" u="sng">
                    <a:latin typeface="Times New Roman" panose="02020603050405020304" pitchFamily="18" charset="0"/>
                  </a:rPr>
                  <a:t>Stat.</a:t>
                </a:r>
              </a:p>
              <a:p>
                <a:endParaRPr lang="fr-FR" altLang="en-US" sz="2000"/>
              </a:p>
              <a:p>
                <a:r>
                  <a:rPr lang="fr-FR" altLang="en-US" sz="2000" b="1" u="sng">
                    <a:latin typeface="Times New Roman" panose="02020603050405020304" pitchFamily="18" charset="0"/>
                  </a:rPr>
                  <a:t>Cor.</a:t>
                </a:r>
              </a:p>
            </p:txBody>
          </p:sp>
          <p:sp>
            <p:nvSpPr>
              <p:cNvPr id="15" name="ZoneTexte 9">
                <a:extLst>
                  <a:ext uri="{FF2B5EF4-FFF2-40B4-BE49-F238E27FC236}">
                    <a16:creationId xmlns:a16="http://schemas.microsoft.com/office/drawing/2014/main" id="{3BD5BBC7-DDAE-10CA-484D-C54FF9659C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6000" y="3035300"/>
                <a:ext cx="2070099" cy="709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fr-FR" altLang="en-US" sz="2000"/>
                  <a:t>Prediction + Confidence</a:t>
                </a:r>
              </a:p>
            </p:txBody>
          </p:sp>
          <p:cxnSp>
            <p:nvCxnSpPr>
              <p:cNvPr id="16" name="Connecteur droit avec flèche 10">
                <a:extLst>
                  <a:ext uri="{FF2B5EF4-FFF2-40B4-BE49-F238E27FC236}">
                    <a16:creationId xmlns:a16="http://schemas.microsoft.com/office/drawing/2014/main" id="{75B3EFFE-4E06-1B8E-005E-D07479E116E5}"/>
                  </a:ext>
                </a:extLst>
              </p:cNvPr>
              <p:cNvCxnSpPr>
                <a:cxnSpLocks noChangeShapeType="1"/>
                <a:stCxn id="14" idx="3"/>
              </p:cNvCxnSpPr>
              <p:nvPr/>
            </p:nvCxnSpPr>
            <p:spPr bwMode="auto">
              <a:xfrm>
                <a:off x="6858000" y="3930650"/>
                <a:ext cx="1460500" cy="1905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3841F96-6DFE-F336-113C-290B89FF9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7028" y="5615180"/>
                <a:ext cx="1911819" cy="504117"/>
              </a:xfrm>
              <a:prstGeom prst="rect">
                <a:avLst/>
              </a:prstGeom>
              <a:gradFill rotWithShape="1">
                <a:gsLst>
                  <a:gs pos="0">
                    <a:srgbClr val="85FFDB"/>
                  </a:gs>
                  <a:gs pos="100000">
                    <a:srgbClr val="00EBA8"/>
                  </a:gs>
                </a:gsLst>
                <a:lin ang="5400000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r>
                  <a:rPr lang="fr-FR" dirty="0" err="1">
                    <a:solidFill>
                      <a:srgbClr val="000000"/>
                    </a:solidFill>
                    <a:latin typeface="+mn-lt"/>
                    <a:ea typeface="+mn-ea"/>
                  </a:rPr>
                  <a:t>Loop</a:t>
                </a:r>
                <a:r>
                  <a:rPr lang="fr-FR" dirty="0">
                    <a:solidFill>
                      <a:srgbClr val="000000"/>
                    </a:solidFill>
                    <a:latin typeface="+mn-lt"/>
                    <a:ea typeface="+mn-ea"/>
                  </a:rPr>
                  <a:t>  </a:t>
                </a:r>
                <a:r>
                  <a:rPr lang="fr-FR" dirty="0" err="1">
                    <a:solidFill>
                      <a:srgbClr val="000000"/>
                    </a:solidFill>
                    <a:latin typeface="+mn-lt"/>
                    <a:ea typeface="+mn-ea"/>
                  </a:rPr>
                  <a:t>Predictor</a:t>
                </a:r>
                <a:endParaRPr lang="fr-FR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18" name="Connecteur droit 12">
                <a:extLst>
                  <a:ext uri="{FF2B5EF4-FFF2-40B4-BE49-F238E27FC236}">
                    <a16:creationId xmlns:a16="http://schemas.microsoft.com/office/drawing/2014/main" id="{7CFE8F16-1EB0-7101-A181-57058EA236F7}"/>
                  </a:ext>
                </a:extLst>
              </p:cNvPr>
              <p:cNvCxnSpPr>
                <a:cxnSpLocks noChangeShapeType="1"/>
                <a:stCxn id="17" idx="3"/>
              </p:cNvCxnSpPr>
              <p:nvPr/>
            </p:nvCxnSpPr>
            <p:spPr bwMode="auto">
              <a:xfrm>
                <a:off x="6818847" y="5867239"/>
                <a:ext cx="1499210" cy="154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ash"/>
                <a:round/>
                <a:headEnd/>
                <a:tailEnd type="triangle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" name="Ellipse 14">
              <a:extLst>
                <a:ext uri="{FF2B5EF4-FFF2-40B4-BE49-F238E27FC236}">
                  <a16:creationId xmlns:a16="http://schemas.microsoft.com/office/drawing/2014/main" id="{4D74ACA4-895A-A3C2-2086-7D6CDC7BBC5D}"/>
                </a:ext>
              </a:extLst>
            </p:cNvPr>
            <p:cNvSpPr/>
            <p:nvPr/>
          </p:nvSpPr>
          <p:spPr>
            <a:xfrm rot="16200000">
              <a:off x="-1228018" y="2851184"/>
              <a:ext cx="4081704" cy="841159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noFill/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</a:effectLst>
                </a:rPr>
                <a:t>P</a:t>
              </a:r>
              <a:r>
                <a:rPr lang="fr-FR" dirty="0">
                  <a:solidFill>
                    <a:schemeClr val="tx1"/>
                  </a:solidFill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</a:effectLst>
                </a:rPr>
                <a:t>PC +</a:t>
              </a:r>
              <a:r>
                <a:rPr lang="fr-FR" dirty="0">
                  <a:solidFill>
                    <a:schemeClr val="tx1"/>
                  </a:solidFill>
                </a:rPr>
                <a:t>Global </a:t>
              </a:r>
              <a:r>
                <a:rPr lang="fr-FR" dirty="0" err="1">
                  <a:solidFill>
                    <a:schemeClr val="tx1"/>
                  </a:solidFill>
                </a:rPr>
                <a:t>history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15">
              <a:extLst>
                <a:ext uri="{FF2B5EF4-FFF2-40B4-BE49-F238E27FC236}">
                  <a16:creationId xmlns:a16="http://schemas.microsoft.com/office/drawing/2014/main" id="{45ED9C25-2A31-222E-6D6F-55626FB74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213" y="379747"/>
              <a:ext cx="3419384" cy="14002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fr-FR" sz="2400" dirty="0">
                  <a:latin typeface="+mn-lt"/>
                  <a:ea typeface="+mn-ea"/>
                </a:rPr>
                <a:t>Global, local,  IMLI </a:t>
              </a:r>
              <a:r>
                <a:rPr lang="fr-FR" sz="2400" dirty="0" err="1">
                  <a:latin typeface="+mn-lt"/>
                  <a:ea typeface="+mn-ea"/>
                </a:rPr>
                <a:t>counters</a:t>
              </a:r>
              <a:endParaRPr lang="fr-FR" sz="2400" dirty="0">
                <a:latin typeface="+mn-lt"/>
                <a:ea typeface="+mn-ea"/>
              </a:endParaRPr>
            </a:p>
          </p:txBody>
        </p:sp>
        <p:cxnSp>
          <p:nvCxnSpPr>
            <p:cNvPr id="7" name="Connecteur droit avec flèche 17">
              <a:extLst>
                <a:ext uri="{FF2B5EF4-FFF2-40B4-BE49-F238E27FC236}">
                  <a16:creationId xmlns:a16="http://schemas.microsoft.com/office/drawing/2014/main" id="{B6EDC359-63A4-9EE4-EC58-CEDFCA1A5185}"/>
                </a:ext>
              </a:extLst>
            </p:cNvPr>
            <p:cNvCxnSpPr>
              <a:cxnSpLocks noChangeShapeType="1"/>
              <a:stCxn id="6" idx="4"/>
            </p:cNvCxnSpPr>
            <p:nvPr/>
          </p:nvCxnSpPr>
          <p:spPr bwMode="auto">
            <a:xfrm>
              <a:off x="5424905" y="1779963"/>
              <a:ext cx="877097" cy="940506"/>
            </a:xfrm>
            <a:prstGeom prst="straightConnector1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Connecteur droit avec flèche 19">
              <a:extLst>
                <a:ext uri="{FF2B5EF4-FFF2-40B4-BE49-F238E27FC236}">
                  <a16:creationId xmlns:a16="http://schemas.microsoft.com/office/drawing/2014/main" id="{1E651A2D-CCCD-B290-2D36-5235C197ED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234120" y="3258907"/>
              <a:ext cx="595239" cy="12652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Connecteur en angle 23">
              <a:extLst>
                <a:ext uri="{FF2B5EF4-FFF2-40B4-BE49-F238E27FC236}">
                  <a16:creationId xmlns:a16="http://schemas.microsoft.com/office/drawing/2014/main" id="{C4575ABC-B88D-C51D-5624-5351DC81B4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37349" y="3181585"/>
              <a:ext cx="3703097" cy="975653"/>
            </a:xfrm>
            <a:prstGeom prst="bentConnector3">
              <a:avLst>
                <a:gd name="adj1" fmla="val 83"/>
              </a:avLst>
            </a:prstGeom>
            <a:noFill/>
            <a:ln w="25400">
              <a:solidFill>
                <a:schemeClr val="accent1"/>
              </a:solidFill>
              <a:miter lim="800000"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rapèze 33">
              <a:extLst>
                <a:ext uri="{FF2B5EF4-FFF2-40B4-BE49-F238E27FC236}">
                  <a16:creationId xmlns:a16="http://schemas.microsoft.com/office/drawing/2014/main" id="{F9241134-006A-A87B-1E84-9C7912F1BD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7455927" y="3944538"/>
              <a:ext cx="2880565" cy="311527"/>
            </a:xfrm>
            <a:custGeom>
              <a:avLst/>
              <a:gdLst>
                <a:gd name="T0" fmla="*/ 0 w 2880565"/>
                <a:gd name="T1" fmla="*/ 311527 h 311527"/>
                <a:gd name="T2" fmla="*/ 77882 w 2880565"/>
                <a:gd name="T3" fmla="*/ 0 h 311527"/>
                <a:gd name="T4" fmla="*/ 2802683 w 2880565"/>
                <a:gd name="T5" fmla="*/ 0 h 311527"/>
                <a:gd name="T6" fmla="*/ 2880565 w 2880565"/>
                <a:gd name="T7" fmla="*/ 311527 h 311527"/>
                <a:gd name="T8" fmla="*/ 0 w 2880565"/>
                <a:gd name="T9" fmla="*/ 311527 h 3115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80565" h="311527">
                  <a:moveTo>
                    <a:pt x="0" y="311527"/>
                  </a:moveTo>
                  <a:lnTo>
                    <a:pt x="77882" y="0"/>
                  </a:lnTo>
                  <a:lnTo>
                    <a:pt x="2802683" y="0"/>
                  </a:lnTo>
                  <a:lnTo>
                    <a:pt x="2880565" y="311527"/>
                  </a:lnTo>
                  <a:lnTo>
                    <a:pt x="0" y="311527"/>
                  </a:lnTo>
                  <a:close/>
                </a:path>
              </a:pathLst>
            </a:custGeom>
            <a:solidFill>
              <a:srgbClr val="008000"/>
            </a:solidFill>
            <a:ln w="9525" cap="flat" cmpd="sng">
              <a:solidFill>
                <a:srgbClr val="00CC98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11" name="Connecteur droit avec flèche 35">
              <a:extLst>
                <a:ext uri="{FF2B5EF4-FFF2-40B4-BE49-F238E27FC236}">
                  <a16:creationId xmlns:a16="http://schemas.microsoft.com/office/drawing/2014/main" id="{7E0266F8-EF6F-60F2-F1F6-EDFF93E07FA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051974" y="4157238"/>
              <a:ext cx="921601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C034579-4965-AD4B-2DAB-2835240C30F2}"/>
              </a:ext>
            </a:extLst>
          </p:cNvPr>
          <p:cNvSpPr txBox="1"/>
          <p:nvPr/>
        </p:nvSpPr>
        <p:spPr>
          <a:xfrm>
            <a:off x="8852452" y="2612743"/>
            <a:ext cx="310950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Just a neural predictor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82C405-07D8-9D49-840F-DAF2FAC7AF1C}"/>
              </a:ext>
            </a:extLst>
          </p:cNvPr>
          <p:cNvCxnSpPr/>
          <p:nvPr/>
        </p:nvCxnSpPr>
        <p:spPr>
          <a:xfrm flipH="1">
            <a:off x="8070271" y="2926337"/>
            <a:ext cx="782181" cy="87045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20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C62F-4B18-4809-1191-B8150F17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CBP2016 TAGE-SC-L:</a:t>
            </a:r>
            <a:br>
              <a:rPr lang="en-US" dirty="0"/>
            </a:br>
            <a:r>
              <a:rPr lang="en-US" dirty="0"/>
              <a:t>not directly implementable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81A02-AF4A-B97C-FDDA-7E59CDCFB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 many tables in the TAGE component</a:t>
            </a:r>
          </a:p>
          <a:p>
            <a:r>
              <a:rPr lang="en-US" dirty="0"/>
              <a:t>Too many  tables in the SC component</a:t>
            </a:r>
          </a:p>
          <a:p>
            <a:r>
              <a:rPr lang="en-US" dirty="0"/>
              <a:t>Use of local histories</a:t>
            </a:r>
          </a:p>
          <a:p>
            <a:pPr lvl="1"/>
            <a:r>
              <a:rPr lang="en-US" dirty="0"/>
              <a:t>A nightmare to manage speculative local histories</a:t>
            </a:r>
          </a:p>
          <a:p>
            <a:r>
              <a:rPr lang="en-US" dirty="0"/>
              <a:t>And  just a huge latency:</a:t>
            </a:r>
          </a:p>
          <a:p>
            <a:pPr lvl="1"/>
            <a:r>
              <a:rPr lang="en-US" dirty="0"/>
              <a:t>TAGE latency + neural predictor latency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D67F4A-F3A3-1DE0-55B8-BDBA90877DFF}"/>
              </a:ext>
            </a:extLst>
          </p:cNvPr>
          <p:cNvSpPr/>
          <p:nvPr/>
        </p:nvSpPr>
        <p:spPr>
          <a:xfrm>
            <a:off x="410818" y="4731026"/>
            <a:ext cx="11078818" cy="1761849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To the best of my knowledge </a:t>
            </a:r>
          </a:p>
          <a:p>
            <a:pPr algn="ctr"/>
            <a:r>
              <a:rPr lang="en-US" sz="3200" dirty="0"/>
              <a:t>no official implementation of TAGE-SC-L</a:t>
            </a:r>
          </a:p>
        </p:txBody>
      </p:sp>
    </p:spTree>
    <p:extLst>
      <p:ext uri="{BB962C8B-B14F-4D97-AF65-F5344CB8AC3E}">
        <p14:creationId xmlns:p14="http://schemas.microsoft.com/office/powerpoint/2010/main" val="134235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1D7E9F-01C7-938D-9E96-53E83C2F0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PlaceHolder 1">
            <a:extLst>
              <a:ext uri="{FF2B5EF4-FFF2-40B4-BE49-F238E27FC236}">
                <a16:creationId xmlns:a16="http://schemas.microsoft.com/office/drawing/2014/main" id="{19EC3455-2D89-2FB4-188A-8088E648B6C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 w="936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81E11A95-5C22-45EF-BF86-E112070954B1}" type="slidenum">
              <a:rPr lang="fr-FR"/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43F0A4D-9D63-0BC9-8381-894B182A4211}"/>
              </a:ext>
            </a:extLst>
          </p:cNvPr>
          <p:cNvGrpSpPr/>
          <p:nvPr/>
        </p:nvGrpSpPr>
        <p:grpSpPr>
          <a:xfrm>
            <a:off x="484524" y="1505153"/>
            <a:ext cx="7332774" cy="5220464"/>
            <a:chOff x="2138880" y="357480"/>
            <a:chExt cx="7848349" cy="6360480"/>
          </a:xfrm>
        </p:grpSpPr>
        <p:grpSp>
          <p:nvGrpSpPr>
            <p:cNvPr id="719" name="Groupe 5">
              <a:extLst>
                <a:ext uri="{FF2B5EF4-FFF2-40B4-BE49-F238E27FC236}">
                  <a16:creationId xmlns:a16="http://schemas.microsoft.com/office/drawing/2014/main" id="{82CD21CB-BCAC-287A-7DA3-652E021B56C0}"/>
                </a:ext>
              </a:extLst>
            </p:cNvPr>
            <p:cNvGrpSpPr/>
            <p:nvPr/>
          </p:nvGrpSpPr>
          <p:grpSpPr>
            <a:xfrm>
              <a:off x="2279640" y="357480"/>
              <a:ext cx="2879640" cy="3071520"/>
              <a:chOff x="755640" y="357480"/>
              <a:chExt cx="2879640" cy="3071520"/>
            </a:xfrm>
          </p:grpSpPr>
          <p:sp>
            <p:nvSpPr>
              <p:cNvPr id="720" name="Rectangle 5">
                <a:extLst>
                  <a:ext uri="{FF2B5EF4-FFF2-40B4-BE49-F238E27FC236}">
                    <a16:creationId xmlns:a16="http://schemas.microsoft.com/office/drawing/2014/main" id="{4BBB0122-35D4-7590-CFEA-3D823D3BA25F}"/>
                  </a:ext>
                </a:extLst>
              </p:cNvPr>
              <p:cNvSpPr/>
              <p:nvPr/>
            </p:nvSpPr>
            <p:spPr>
              <a:xfrm>
                <a:off x="2035440" y="455040"/>
                <a:ext cx="1599840" cy="297144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t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endParaRPr lang="en-US" dirty="0">
                  <a:solidFill>
                    <a:srgbClr val="FFFFFF"/>
                  </a:solidFill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fr-FR" b="1" u="sng" dirty="0">
                    <a:solidFill>
                      <a:schemeClr val="dk1"/>
                    </a:solidFill>
                    <a:latin typeface="Times New Roman"/>
                    <a:ea typeface="ＭＳ Ｐゴシック"/>
                  </a:rPr>
                  <a:t>(Main)</a:t>
                </a:r>
                <a:endParaRPr lang="en-US" dirty="0">
                  <a:solidFill>
                    <a:srgbClr val="FFFFFF"/>
                  </a:solidFill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fr-FR" u="sng" dirty="0">
                    <a:solidFill>
                      <a:schemeClr val="dk1"/>
                    </a:solidFill>
                    <a:latin typeface="Arial"/>
                    <a:ea typeface="ＭＳ Ｐゴシック"/>
                  </a:rPr>
                  <a:t> </a:t>
                </a:r>
                <a:endParaRPr lang="en-US" dirty="0">
                  <a:solidFill>
                    <a:srgbClr val="FFFFFF"/>
                  </a:solidFill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fr-FR" b="1" u="sng" dirty="0">
                    <a:solidFill>
                      <a:schemeClr val="dk1"/>
                    </a:solidFill>
                    <a:latin typeface="Times New Roman"/>
                    <a:ea typeface="ＭＳ Ｐゴシック"/>
                  </a:rPr>
                  <a:t>TAGE</a:t>
                </a:r>
                <a:endParaRPr lang="en-US" dirty="0">
                  <a:solidFill>
                    <a:srgbClr val="FFFFFF"/>
                  </a:solidFill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endParaRPr lang="en-US" dirty="0">
                  <a:solidFill>
                    <a:srgbClr val="FFFFFF"/>
                  </a:solidFill>
                  <a:latin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fr-FR" b="1" u="sng" dirty="0" err="1">
                    <a:solidFill>
                      <a:schemeClr val="dk1"/>
                    </a:solidFill>
                    <a:latin typeface="Times New Roman"/>
                    <a:ea typeface="ＭＳ Ｐゴシック"/>
                  </a:rPr>
                  <a:t>Predictor</a:t>
                </a:r>
                <a:endParaRPr lang="en-US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21" name="Ellipse 3">
                <a:extLst>
                  <a:ext uri="{FF2B5EF4-FFF2-40B4-BE49-F238E27FC236}">
                    <a16:creationId xmlns:a16="http://schemas.microsoft.com/office/drawing/2014/main" id="{E5CCD1FE-3FF5-3BDC-E9AF-EABC97620D12}"/>
                  </a:ext>
                </a:extLst>
              </p:cNvPr>
              <p:cNvSpPr/>
              <p:nvPr/>
            </p:nvSpPr>
            <p:spPr>
              <a:xfrm rot="16200000">
                <a:off x="-393480" y="1506600"/>
                <a:ext cx="3071520" cy="772920"/>
              </a:xfrm>
              <a:prstGeom prst="ellipse">
                <a:avLst/>
              </a:prstGeom>
              <a:gradFill rotWithShape="0">
                <a:gsLst>
                  <a:gs pos="0">
                    <a:srgbClr val="A6A6FF"/>
                  </a:gs>
                  <a:gs pos="35000">
                    <a:srgbClr val="BFBFFF"/>
                  </a:gs>
                  <a:gs pos="100000">
                    <a:srgbClr val="E7E7FF"/>
                  </a:gs>
                </a:gsLst>
                <a:lin ang="10800000"/>
              </a:gradFill>
              <a:ln>
                <a:solidFill>
                  <a:srgbClr val="2D2DCB"/>
                </a:solidFill>
                <a:round/>
              </a:ln>
              <a:effectLst>
                <a:outerShdw blurRad="39960" dist="20160" dir="5400000" rotWithShape="0">
                  <a:srgbClr val="000000">
                    <a:alpha val="38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fr-FR" u="sng" dirty="0">
                    <a:solidFill>
                      <a:srgbClr val="FFFFFF">
                        <a:alpha val="1000"/>
                      </a:srgbClr>
                    </a:solidFill>
                    <a:latin typeface="Arial"/>
                    <a:ea typeface="ＭＳ Ｐゴシック"/>
                  </a:rPr>
                  <a:t>P</a:t>
                </a:r>
                <a:r>
                  <a:rPr lang="fr-FR" u="sng" dirty="0">
                    <a:solidFill>
                      <a:schemeClr val="dk1"/>
                    </a:solidFill>
                    <a:latin typeface="Arial"/>
                    <a:ea typeface="ＭＳ Ｐゴシック"/>
                  </a:rPr>
                  <a:t>PC +Global </a:t>
                </a:r>
                <a:r>
                  <a:rPr lang="fr-FR" u="sng" dirty="0" err="1">
                    <a:solidFill>
                      <a:schemeClr val="dk1"/>
                    </a:solidFill>
                    <a:latin typeface="Arial"/>
                    <a:ea typeface="ＭＳ Ｐゴシック"/>
                  </a:rPr>
                  <a:t>history</a:t>
                </a:r>
                <a:endParaRPr lang="en-US" dirty="0">
                  <a:solidFill>
                    <a:srgbClr val="000000"/>
                  </a:solidFill>
                  <a:latin typeface="Arial"/>
                </a:endParaRPr>
              </a:p>
            </p:txBody>
          </p:sp>
          <p:cxnSp>
            <p:nvCxnSpPr>
              <p:cNvPr id="722" name="Connecteur droit avec flèche 4">
                <a:extLst>
                  <a:ext uri="{FF2B5EF4-FFF2-40B4-BE49-F238E27FC236}">
                    <a16:creationId xmlns:a16="http://schemas.microsoft.com/office/drawing/2014/main" id="{ED301704-5793-1B96-CB11-C9A3ADBCC1C4}"/>
                  </a:ext>
                </a:extLst>
              </p:cNvPr>
              <p:cNvCxnSpPr/>
              <p:nvPr/>
            </p:nvCxnSpPr>
            <p:spPr>
              <a:xfrm flipV="1">
                <a:off x="1528560" y="1926360"/>
                <a:ext cx="524880" cy="11880"/>
              </a:xfrm>
              <a:prstGeom prst="straightConnector1">
                <a:avLst/>
              </a:prstGeom>
              <a:ln w="25400">
                <a:solidFill>
                  <a:srgbClr val="00CC99"/>
                </a:solidFill>
                <a:round/>
                <a:tailEnd type="arrow" w="med" len="med"/>
              </a:ln>
            </p:spPr>
          </p:cxnSp>
        </p:grpSp>
        <p:sp>
          <p:nvSpPr>
            <p:cNvPr id="723" name="Rectangle 8">
              <a:extLst>
                <a:ext uri="{FF2B5EF4-FFF2-40B4-BE49-F238E27FC236}">
                  <a16:creationId xmlns:a16="http://schemas.microsoft.com/office/drawing/2014/main" id="{C76CA690-3E60-A306-3903-7E3E4662FA03}"/>
                </a:ext>
              </a:extLst>
            </p:cNvPr>
            <p:cNvSpPr/>
            <p:nvPr/>
          </p:nvSpPr>
          <p:spPr>
            <a:xfrm>
              <a:off x="4383120" y="4149000"/>
              <a:ext cx="710640" cy="1728000"/>
            </a:xfrm>
            <a:prstGeom prst="rect">
              <a:avLst/>
            </a:prstGeom>
            <a:solidFill>
              <a:srgbClr val="FF66FF"/>
            </a:solidFill>
            <a:ln w="127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en-US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fr-FR" b="1" u="sng">
                  <a:solidFill>
                    <a:schemeClr val="dk1"/>
                  </a:solidFill>
                  <a:latin typeface="Times New Roman"/>
                  <a:ea typeface="ＭＳ Ｐゴシック"/>
                </a:rPr>
                <a:t>Stat.</a:t>
              </a:r>
              <a:endParaRPr lang="en-US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n-US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fr-FR" b="1" u="sng">
                  <a:solidFill>
                    <a:schemeClr val="dk1"/>
                  </a:solidFill>
                  <a:latin typeface="Times New Roman"/>
                  <a:ea typeface="ＭＳ Ｐゴシック"/>
                </a:rPr>
                <a:t>Cor.</a:t>
              </a: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24" name="Ellipse 7">
              <a:extLst>
                <a:ext uri="{FF2B5EF4-FFF2-40B4-BE49-F238E27FC236}">
                  <a16:creationId xmlns:a16="http://schemas.microsoft.com/office/drawing/2014/main" id="{CB4C2CB6-25B4-266C-98D6-D2B27498FB57}"/>
                </a:ext>
              </a:extLst>
            </p:cNvPr>
            <p:cNvSpPr/>
            <p:nvPr/>
          </p:nvSpPr>
          <p:spPr>
            <a:xfrm rot="16200000">
              <a:off x="1212960" y="4643280"/>
              <a:ext cx="3000600" cy="11487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CC98"/>
              </a:solidFill>
              <a:round/>
            </a:ln>
            <a:effectLst>
              <a:outerShdw blurRad="39960" dist="23040" dir="5400000" rotWithShape="0">
                <a:srgbClr val="80808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fr-FR" i="1">
                  <a:solidFill>
                    <a:schemeClr val="dk1"/>
                  </a:solidFill>
                  <a:latin typeface="Arial"/>
                </a:rPr>
                <a:t>LongestMatchPred HCPRED</a:t>
              </a:r>
              <a:endParaRPr lang="en-US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Arial"/>
                </a:rPr>
                <a:t>IMLI, global history</a:t>
              </a: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725" name="Connecteur droit avec flèche 9">
              <a:extLst>
                <a:ext uri="{FF2B5EF4-FFF2-40B4-BE49-F238E27FC236}">
                  <a16:creationId xmlns:a16="http://schemas.microsoft.com/office/drawing/2014/main" id="{F6509E78-944A-52D7-D291-4BEC702DCEEC}"/>
                </a:ext>
              </a:extLst>
            </p:cNvPr>
            <p:cNvCxnSpPr/>
            <p:nvPr/>
          </p:nvCxnSpPr>
          <p:spPr>
            <a:xfrm>
              <a:off x="5094120" y="4725000"/>
              <a:ext cx="2586240" cy="3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726" name="Connecteur droit avec flèche 10">
              <a:extLst>
                <a:ext uri="{FF2B5EF4-FFF2-40B4-BE49-F238E27FC236}">
                  <a16:creationId xmlns:a16="http://schemas.microsoft.com/office/drawing/2014/main" id="{D41485E7-4FDA-C154-3FF9-9F23C6185120}"/>
                </a:ext>
              </a:extLst>
            </p:cNvPr>
            <p:cNvCxnSpPr/>
            <p:nvPr/>
          </p:nvCxnSpPr>
          <p:spPr>
            <a:xfrm>
              <a:off x="5094120" y="4869000"/>
              <a:ext cx="2586240" cy="3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727" name="Connecteur droit avec flèche 11">
              <a:extLst>
                <a:ext uri="{FF2B5EF4-FFF2-40B4-BE49-F238E27FC236}">
                  <a16:creationId xmlns:a16="http://schemas.microsoft.com/office/drawing/2014/main" id="{1C27B026-3632-9D31-A70F-1F62C146E6ED}"/>
                </a:ext>
              </a:extLst>
            </p:cNvPr>
            <p:cNvCxnSpPr/>
            <p:nvPr/>
          </p:nvCxnSpPr>
          <p:spPr>
            <a:xfrm>
              <a:off x="5094120" y="5013000"/>
              <a:ext cx="2586240" cy="3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728" name="Connecteur droit avec flèche 12">
              <a:extLst>
                <a:ext uri="{FF2B5EF4-FFF2-40B4-BE49-F238E27FC236}">
                  <a16:creationId xmlns:a16="http://schemas.microsoft.com/office/drawing/2014/main" id="{A869D3DD-E4E6-221D-F839-D2DFAE35EFD6}"/>
                </a:ext>
              </a:extLst>
            </p:cNvPr>
            <p:cNvCxnSpPr/>
            <p:nvPr/>
          </p:nvCxnSpPr>
          <p:spPr>
            <a:xfrm>
              <a:off x="5094120" y="5157000"/>
              <a:ext cx="2586240" cy="3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729" name="Connecteur en angle 14">
              <a:extLst>
                <a:ext uri="{FF2B5EF4-FFF2-40B4-BE49-F238E27FC236}">
                  <a16:creationId xmlns:a16="http://schemas.microsoft.com/office/drawing/2014/main" id="{ACFD4B1D-70A9-D020-AC7B-013443C27F2A}"/>
                </a:ext>
              </a:extLst>
            </p:cNvPr>
            <p:cNvCxnSpPr/>
            <p:nvPr/>
          </p:nvCxnSpPr>
          <p:spPr>
            <a:xfrm>
              <a:off x="5159640" y="2636640"/>
              <a:ext cx="2700720" cy="1756800"/>
            </a:xfrm>
            <a:prstGeom prst="bentConnector3">
              <a:avLst>
                <a:gd name="adj1" fmla="val 99453"/>
              </a:avLst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sp>
          <p:nvSpPr>
            <p:cNvPr id="730" name="Trapèze 33">
              <a:extLst>
                <a:ext uri="{FF2B5EF4-FFF2-40B4-BE49-F238E27FC236}">
                  <a16:creationId xmlns:a16="http://schemas.microsoft.com/office/drawing/2014/main" id="{168C8B98-33A9-5329-D5FD-C1BBEE1CC465}"/>
                </a:ext>
              </a:extLst>
            </p:cNvPr>
            <p:cNvSpPr/>
            <p:nvPr/>
          </p:nvSpPr>
          <p:spPr>
            <a:xfrm rot="5400000">
              <a:off x="7284720" y="4761000"/>
              <a:ext cx="1151640" cy="359640"/>
            </a:xfrm>
            <a:custGeom>
              <a:avLst/>
              <a:gdLst>
                <a:gd name="textAreaLeft" fmla="*/ 0 w 1151640"/>
                <a:gd name="textAreaRight" fmla="*/ 1152000 w 1151640"/>
                <a:gd name="textAreaTop" fmla="*/ 0 h 359640"/>
                <a:gd name="textAreaBottom" fmla="*/ 360000 h 359640"/>
              </a:gdLst>
              <a:ahLst/>
              <a:cxnLst/>
              <a:rect l="textAreaLeft" t="textAreaTop" r="textAreaRight" b="textAreaBottom"/>
              <a:pathLst>
                <a:path w="2880565" h="311527">
                  <a:moveTo>
                    <a:pt x="0" y="311527"/>
                  </a:moveTo>
                  <a:lnTo>
                    <a:pt x="77882" y="0"/>
                  </a:lnTo>
                  <a:lnTo>
                    <a:pt x="2802683" y="0"/>
                  </a:lnTo>
                  <a:lnTo>
                    <a:pt x="2880565" y="311527"/>
                  </a:lnTo>
                  <a:lnTo>
                    <a:pt x="0" y="311527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CC98"/>
              </a:solidFill>
              <a:round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Mux</a:t>
              </a:r>
              <a:endParaRPr lang="en-US">
                <a:solidFill>
                  <a:srgbClr val="FFFFFF"/>
                </a:solidFill>
                <a:latin typeface="Arial"/>
              </a:endParaRPr>
            </a:p>
          </p:txBody>
        </p:sp>
        <p:cxnSp>
          <p:nvCxnSpPr>
            <p:cNvPr id="731" name="Connecteur en angle 21">
              <a:extLst>
                <a:ext uri="{FF2B5EF4-FFF2-40B4-BE49-F238E27FC236}">
                  <a16:creationId xmlns:a16="http://schemas.microsoft.com/office/drawing/2014/main" id="{07ADCC86-1068-DAB0-75CC-26B6B49E733C}"/>
                </a:ext>
              </a:extLst>
            </p:cNvPr>
            <p:cNvCxnSpPr/>
            <p:nvPr/>
          </p:nvCxnSpPr>
          <p:spPr>
            <a:xfrm>
              <a:off x="5194560" y="2332080"/>
              <a:ext cx="2755800" cy="2061360"/>
            </a:xfrm>
            <a:prstGeom prst="bentConnector3">
              <a:avLst>
                <a:gd name="adj1" fmla="val 100313"/>
              </a:avLst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732" name="Connecteur droit avec flèche 28">
              <a:extLst>
                <a:ext uri="{FF2B5EF4-FFF2-40B4-BE49-F238E27FC236}">
                  <a16:creationId xmlns:a16="http://schemas.microsoft.com/office/drawing/2014/main" id="{F29B3F85-6E70-AFCD-373A-FA6F42D26A35}"/>
                </a:ext>
              </a:extLst>
            </p:cNvPr>
            <p:cNvCxnSpPr/>
            <p:nvPr/>
          </p:nvCxnSpPr>
          <p:spPr>
            <a:xfrm>
              <a:off x="8040000" y="4869000"/>
              <a:ext cx="1080360" cy="3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cxnSp>
          <p:nvCxnSpPr>
            <p:cNvPr id="733" name="Connecteur droit avec flèche 30">
              <a:extLst>
                <a:ext uri="{FF2B5EF4-FFF2-40B4-BE49-F238E27FC236}">
                  <a16:creationId xmlns:a16="http://schemas.microsoft.com/office/drawing/2014/main" id="{AA5D3613-8E9E-2711-66B4-7D2CF0DA12ED}"/>
                </a:ext>
              </a:extLst>
            </p:cNvPr>
            <p:cNvCxnSpPr>
              <a:stCxn id="724" idx="4"/>
            </p:cNvCxnSpPr>
            <p:nvPr/>
          </p:nvCxnSpPr>
          <p:spPr>
            <a:xfrm>
              <a:off x="3287280" y="5218200"/>
              <a:ext cx="1118160" cy="111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type="triangle" w="med" len="med"/>
            </a:ln>
          </p:spPr>
        </p:cxnSp>
        <p:sp>
          <p:nvSpPr>
            <p:cNvPr id="734" name="ZoneTexte 31">
              <a:extLst>
                <a:ext uri="{FF2B5EF4-FFF2-40B4-BE49-F238E27FC236}">
                  <a16:creationId xmlns:a16="http://schemas.microsoft.com/office/drawing/2014/main" id="{9824A463-D588-E3E1-D13B-4F83BF4FDF11}"/>
                </a:ext>
              </a:extLst>
            </p:cNvPr>
            <p:cNvSpPr/>
            <p:nvPr/>
          </p:nvSpPr>
          <p:spPr>
            <a:xfrm>
              <a:off x="5450881" y="1716841"/>
              <a:ext cx="2074957" cy="44821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LongestMatchPred</a:t>
              </a: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35" name="ZoneTexte 32">
              <a:extLst>
                <a:ext uri="{FF2B5EF4-FFF2-40B4-BE49-F238E27FC236}">
                  <a16:creationId xmlns:a16="http://schemas.microsoft.com/office/drawing/2014/main" id="{FA34B3A3-8FBB-4EB9-B634-AC68B7AFDED1}"/>
                </a:ext>
              </a:extLst>
            </p:cNvPr>
            <p:cNvSpPr/>
            <p:nvPr/>
          </p:nvSpPr>
          <p:spPr>
            <a:xfrm>
              <a:off x="5814841" y="2707920"/>
              <a:ext cx="1169061" cy="448213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HCPRED</a:t>
              </a: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36" name="ZoneTexte 33">
              <a:extLst>
                <a:ext uri="{FF2B5EF4-FFF2-40B4-BE49-F238E27FC236}">
                  <a16:creationId xmlns:a16="http://schemas.microsoft.com/office/drawing/2014/main" id="{FFCE2B4A-B1B3-3B9C-7935-41F11E6EAEA5}"/>
                </a:ext>
              </a:extLst>
            </p:cNvPr>
            <p:cNvSpPr/>
            <p:nvPr/>
          </p:nvSpPr>
          <p:spPr>
            <a:xfrm>
              <a:off x="5460444" y="5605922"/>
              <a:ext cx="2411237" cy="785702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4 possible predictions </a:t>
              </a:r>
              <a:endParaRPr lang="en-US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per branch</a:t>
              </a: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37" name="ZoneTexte 34">
              <a:extLst>
                <a:ext uri="{FF2B5EF4-FFF2-40B4-BE49-F238E27FC236}">
                  <a16:creationId xmlns:a16="http://schemas.microsoft.com/office/drawing/2014/main" id="{843DEA49-E45D-D64A-D54E-21290EA9A424}"/>
                </a:ext>
              </a:extLst>
            </p:cNvPr>
            <p:cNvSpPr/>
            <p:nvPr/>
          </p:nvSpPr>
          <p:spPr>
            <a:xfrm>
              <a:off x="8543653" y="3990961"/>
              <a:ext cx="1443576" cy="785702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1 prediction </a:t>
              </a:r>
              <a:endParaRPr lang="en-US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fr-FR">
                  <a:solidFill>
                    <a:schemeClr val="dk1"/>
                  </a:solidFill>
                  <a:latin typeface="Times New Roman"/>
                  <a:ea typeface="ＭＳ Ｐゴシック"/>
                </a:rPr>
                <a:t>per branch</a:t>
              </a: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45166783-865C-E03B-2E08-92439D88A31D}"/>
              </a:ext>
            </a:extLst>
          </p:cNvPr>
          <p:cNvSpPr txBox="1">
            <a:spLocks/>
          </p:cNvSpPr>
          <p:nvPr/>
        </p:nvSpPr>
        <p:spPr>
          <a:xfrm>
            <a:off x="106017" y="-241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“Realistic” TAGE-SC, Nov 2024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7462B8-9325-A125-D8CD-A09E6D6EDC01}"/>
              </a:ext>
            </a:extLst>
          </p:cNvPr>
          <p:cNvSpPr txBox="1"/>
          <p:nvPr/>
        </p:nvSpPr>
        <p:spPr>
          <a:xfrm>
            <a:off x="6186681" y="987011"/>
            <a:ext cx="5951381" cy="3354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Reasonable number of physical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two components in parallel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No local history 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TAGE computes two predictions: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 Pred and </a:t>
            </a:r>
            <a:r>
              <a:rPr lang="en-US" sz="2400" dirty="0" err="1"/>
              <a:t>HCpred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SC speculatively computes 4 predictions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One for each pair (Pred, </a:t>
            </a:r>
            <a:r>
              <a:rPr lang="en-US" sz="2400" dirty="0" err="1"/>
              <a:t>HCpred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Final selection using Pred and </a:t>
            </a:r>
            <a:r>
              <a:rPr lang="en-US" sz="2400" dirty="0" err="1"/>
              <a:t>HCpred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HCpred</a:t>
            </a:r>
            <a:r>
              <a:rPr lang="en-US" sz="2000" dirty="0"/>
              <a:t> is simpler to compute than </a:t>
            </a:r>
            <a:r>
              <a:rPr lang="en-US" sz="2000" dirty="0" err="1"/>
              <a:t>Altpred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182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50AE78-B695-DF83-3016-E428434F9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>
            <a:extLst>
              <a:ext uri="{FF2B5EF4-FFF2-40B4-BE49-F238E27FC236}">
                <a16:creationId xmlns:a16="http://schemas.microsoft.com/office/drawing/2014/main" id="{F57362E7-993B-832E-DC5F-AD83F75D5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28600"/>
            <a:ext cx="7924320" cy="114264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3200" b="1">
                <a:solidFill>
                  <a:schemeClr val="dk2"/>
                </a:solidFill>
                <a:latin typeface="Arial"/>
                <a:ea typeface="ＭＳ Ｐゴシック"/>
              </a:rPr>
              <a:t>Revisiting the alternate prediction</a:t>
            </a:r>
            <a:endParaRPr lang="fr-FR" sz="32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494" name="PlaceHolder 2">
            <a:extLst>
              <a:ext uri="{FF2B5EF4-FFF2-40B4-BE49-F238E27FC236}">
                <a16:creationId xmlns:a16="http://schemas.microsoft.com/office/drawing/2014/main" id="{C221FC17-5D8F-ACE4-F17A-2608FCA10D5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635880" y="1371240"/>
            <a:ext cx="9286120" cy="3810000"/>
          </a:xfrm>
          <a:prstGeom prst="rect">
            <a:avLst/>
          </a:prstGeom>
          <a:noFill/>
          <a:ln w="0">
            <a:noFill/>
          </a:ln>
        </p:spPr>
        <p:txBody>
          <a:bodyPr vert="horz" lIns="92160" tIns="46080" rIns="92160" bIns="46080" numCol="1" spcCol="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Clr>
                <a:srgbClr val="3333CC"/>
              </a:buClr>
            </a:pPr>
            <a:r>
              <a:rPr lang="fr-FR" sz="2800" dirty="0">
                <a:solidFill>
                  <a:schemeClr val="dk1"/>
                </a:solidFill>
                <a:latin typeface="Arial"/>
                <a:ea typeface="ＭＳ Ｐゴシック"/>
              </a:rPr>
              <a:t>In the initial </a:t>
            </a:r>
            <a:r>
              <a:rPr lang="fr-FR" sz="2800" dirty="0" err="1">
                <a:solidFill>
                  <a:schemeClr val="dk1"/>
                </a:solidFill>
                <a:latin typeface="Arial"/>
                <a:ea typeface="ＭＳ Ｐゴシック"/>
              </a:rPr>
              <a:t>definition</a:t>
            </a:r>
            <a:r>
              <a:rPr lang="fr-FR" sz="2800" dirty="0">
                <a:solidFill>
                  <a:schemeClr val="dk1"/>
                </a:solidFill>
                <a:latin typeface="Arial"/>
                <a:ea typeface="ＭＳ Ｐゴシック"/>
              </a:rPr>
              <a:t> of TAGE:</a:t>
            </a:r>
            <a:endParaRPr lang="fr-FR" sz="28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800" dirty="0">
                <a:solidFill>
                  <a:schemeClr val="dk1"/>
                </a:solidFill>
                <a:latin typeface="Arial"/>
                <a:ea typeface="ＭＳ Ｐゴシック"/>
              </a:rPr>
              <a:t>		“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ＭＳ Ｐゴシック"/>
              </a:rPr>
              <a:t>Altpred</a:t>
            </a:r>
            <a:r>
              <a:rPr lang="en-US" sz="2800" dirty="0">
                <a:solidFill>
                  <a:schemeClr val="dk1"/>
                </a:solidFill>
                <a:latin typeface="Arial"/>
                <a:ea typeface="ＭＳ Ｐゴシック"/>
              </a:rPr>
              <a:t> is  </a:t>
            </a:r>
            <a:r>
              <a:rPr lang="en-US" sz="2800" dirty="0">
                <a:solidFill>
                  <a:schemeClr val="accent2"/>
                </a:solidFill>
                <a:latin typeface="Arial"/>
                <a:ea typeface="ＭＳ Ｐゴシック"/>
              </a:rPr>
              <a:t>the prediction if Pred was not hitting”</a:t>
            </a:r>
            <a:endParaRPr lang="fr-FR" sz="28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28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800" dirty="0">
                <a:solidFill>
                  <a:srgbClr val="C00000"/>
                </a:solidFill>
                <a:latin typeface="Arial"/>
                <a:ea typeface="ＭＳ Ｐゴシック"/>
              </a:rPr>
              <a:t>In practice, </a:t>
            </a:r>
            <a:r>
              <a:rPr lang="en-US" sz="2800" dirty="0" err="1">
                <a:solidFill>
                  <a:srgbClr val="C00000"/>
                </a:solidFill>
                <a:latin typeface="Arial"/>
                <a:ea typeface="ＭＳ Ｐゴシック"/>
              </a:rPr>
              <a:t>Altpred</a:t>
            </a:r>
            <a:r>
              <a:rPr lang="en-US" sz="2800" dirty="0">
                <a:solidFill>
                  <a:srgbClr val="C00000"/>
                </a:solidFill>
                <a:latin typeface="Arial"/>
                <a:ea typeface="ＭＳ Ｐゴシック"/>
              </a:rPr>
              <a:t> is more difficult  than Pred. </a:t>
            </a:r>
            <a:endParaRPr lang="fr-FR" sz="2800" dirty="0">
              <a:solidFill>
                <a:schemeClr val="dk1"/>
              </a:solidFill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800" u="sng" dirty="0">
                <a:solidFill>
                  <a:srgbClr val="C00000"/>
                </a:solidFill>
                <a:latin typeface="Arial"/>
                <a:ea typeface="ＭＳ Ｐゴシック"/>
              </a:rPr>
              <a:t>This lengthens the  prediction time.</a:t>
            </a:r>
            <a:endParaRPr lang="fr-FR" sz="2800" dirty="0">
              <a:solidFill>
                <a:schemeClr val="dk1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2800" dirty="0">
              <a:solidFill>
                <a:schemeClr val="dk1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800" dirty="0">
                <a:solidFill>
                  <a:srgbClr val="00B0F0"/>
                </a:solidFill>
                <a:latin typeface="Arial"/>
                <a:ea typeface="ＭＳ Ｐゴシック"/>
              </a:rPr>
              <a:t>Let us use HCPRED  </a:t>
            </a:r>
            <a:r>
              <a:rPr lang="en-US" sz="2800" u="sng" dirty="0">
                <a:solidFill>
                  <a:srgbClr val="00B0F0"/>
                </a:solidFill>
                <a:latin typeface="Arial"/>
                <a:ea typeface="ＭＳ Ｐゴシック"/>
              </a:rPr>
              <a:t>the longest hitting “not weak” entry:</a:t>
            </a:r>
            <a:endParaRPr lang="fr-FR" sz="2800" dirty="0">
              <a:solidFill>
                <a:srgbClr val="00B0F0"/>
              </a:solidFill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800" dirty="0">
                <a:solidFill>
                  <a:srgbClr val="00B0F0"/>
                </a:solidFill>
                <a:latin typeface="Arial"/>
                <a:ea typeface="ＭＳ Ｐゴシック"/>
              </a:rPr>
              <a:t>If Pred is not weak then HCPRED is identical to Pred</a:t>
            </a:r>
            <a:endParaRPr lang="fr-FR" sz="2800" dirty="0">
              <a:solidFill>
                <a:srgbClr val="00B0F0"/>
              </a:solidFill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800" dirty="0">
                <a:solidFill>
                  <a:srgbClr val="00B0F0"/>
                </a:solidFill>
                <a:latin typeface="Arial"/>
                <a:ea typeface="ＭＳ Ｐゴシック"/>
              </a:rPr>
              <a:t>If Pred is weak then HCPRED  is distinct</a:t>
            </a:r>
            <a:endParaRPr lang="fr-FR" sz="2800" dirty="0">
              <a:solidFill>
                <a:srgbClr val="00B0F0"/>
              </a:solidFill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2000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495" name="PlaceHolder 3">
            <a:extLst>
              <a:ext uri="{FF2B5EF4-FFF2-40B4-BE49-F238E27FC236}">
                <a16:creationId xmlns:a16="http://schemas.microsoft.com/office/drawing/2014/main" id="{4586C31F-943C-5068-3A63-9C827E65AEB2}"/>
              </a:ext>
            </a:extLst>
          </p:cNvPr>
          <p:cNvSpPr>
            <a:spLocks noGrp="1"/>
          </p:cNvSpPr>
          <p:nvPr>
            <p:ph type="sldNum" idx="51"/>
          </p:nvPr>
        </p:nvSpPr>
        <p:spPr>
          <a:xfrm>
            <a:off x="10134480" y="0"/>
            <a:ext cx="533160" cy="380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lang="fr-FR" sz="1400" b="0" u="none" strike="noStrike">
                <a:solidFill>
                  <a:schemeClr val="dk1"/>
                </a:solidFill>
                <a:uFillTx/>
                <a:latin typeface="Times New Roman"/>
                <a:ea typeface="ＭＳ Ｐゴシック"/>
              </a:defRPr>
            </a:lvl1pPr>
          </a:lstStyle>
          <a:p>
            <a:fld id="{A67C0DD7-E76B-4776-B844-704DD508CBC9}" type="slidenum">
              <a:rPr lang="fr-FR"/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1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385D23-43FF-AFF2-7F04-2E437ECB2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179" y="0"/>
            <a:ext cx="9102747" cy="682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0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B4E0-BA9A-7753-D332-C8E85808D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 us compete for CBP2025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3CFCE-562D-EE47-5CFC-506AA01EE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Take the CBP2016 TAGE-SC code</a:t>
            </a:r>
          </a:p>
          <a:p>
            <a:endParaRPr lang="en-US" dirty="0"/>
          </a:p>
          <a:p>
            <a:r>
              <a:rPr lang="en-US" dirty="0"/>
              <a:t>Insert the innovations  from the “realistic” TAGE-SC</a:t>
            </a:r>
          </a:p>
          <a:p>
            <a:pPr lvl="1"/>
            <a:r>
              <a:rPr lang="en-US" dirty="0"/>
              <a:t>Some tricks on replacement policy  for  TAGE</a:t>
            </a:r>
          </a:p>
          <a:p>
            <a:pPr lvl="1"/>
            <a:r>
              <a:rPr lang="en-US" dirty="0"/>
              <a:t>Reengineering  (better understanding) of IMLI component</a:t>
            </a:r>
          </a:p>
          <a:p>
            <a:pPr lvl="1"/>
            <a:r>
              <a:rPr lang="en-US" dirty="0"/>
              <a:t>Use of </a:t>
            </a:r>
            <a:r>
              <a:rPr lang="en-US" dirty="0" err="1"/>
              <a:t>HCpred</a:t>
            </a:r>
            <a:r>
              <a:rPr lang="en-US" dirty="0"/>
              <a:t> instead of </a:t>
            </a:r>
            <a:r>
              <a:rPr lang="en-US" dirty="0" err="1"/>
              <a:t>Altpred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Use of the dirty tricks of CBP2016: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Huge number of TAGE tables (and SC)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Use of local histories</a:t>
            </a:r>
          </a:p>
        </p:txBody>
      </p:sp>
    </p:spTree>
    <p:extLst>
      <p:ext uri="{BB962C8B-B14F-4D97-AF65-F5344CB8AC3E}">
        <p14:creationId xmlns:p14="http://schemas.microsoft.com/office/powerpoint/2010/main" val="3691797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80CD0-1530-E3A2-A629-86AB8EC46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“Outrageous” optimizations on 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4C926-4D56-267D-E2FA-7ED44B5B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28 histories !!</a:t>
            </a:r>
          </a:p>
          <a:p>
            <a:r>
              <a:rPr lang="en-US" dirty="0"/>
              <a:t>Global tagged tables sharing </a:t>
            </a:r>
          </a:p>
          <a:p>
            <a:pPr lvl="1"/>
            <a:r>
              <a:rPr lang="en-US" dirty="0"/>
              <a:t>We end with 28  banks (could have been 30 or 31)</a:t>
            </a:r>
          </a:p>
          <a:p>
            <a:r>
              <a:rPr lang="en-US" dirty="0"/>
              <a:t>2-way skewed-associative structure on each bank</a:t>
            </a:r>
          </a:p>
          <a:p>
            <a:r>
              <a:rPr lang="en-US" dirty="0"/>
              <a:t>14  tag bits: </a:t>
            </a:r>
          </a:p>
          <a:p>
            <a:pPr lvl="1"/>
            <a:r>
              <a:rPr lang="en-US" dirty="0"/>
              <a:t>at the proposed storage budget, the best trade-off is to limit aliasing rather than increase the number of  entries</a:t>
            </a:r>
          </a:p>
        </p:txBody>
      </p:sp>
    </p:spTree>
    <p:extLst>
      <p:ext uri="{BB962C8B-B14F-4D97-AF65-F5344CB8AC3E}">
        <p14:creationId xmlns:p14="http://schemas.microsoft.com/office/powerpoint/2010/main" val="298836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19975</TotalTime>
  <Words>1124</Words>
  <Application>Microsoft Macintosh PowerPoint</Application>
  <PresentationFormat>Grand écran</PresentationFormat>
  <Paragraphs>237</Paragraphs>
  <Slides>21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Symbol</vt:lpstr>
      <vt:lpstr>Times New Roman</vt:lpstr>
      <vt:lpstr>Wingdings</vt:lpstr>
      <vt:lpstr>Office Theme</vt:lpstr>
      <vt:lpstr>TAGE-SC for CBP2025  </vt:lpstr>
      <vt:lpstr>TAGE 2006</vt:lpstr>
      <vt:lpstr>TAGE-SC-L predictor (2011, 2014, 2016)</vt:lpstr>
      <vt:lpstr>CBP2016 TAGE-SC-L: not directly implementable</vt:lpstr>
      <vt:lpstr>Présentation PowerPoint</vt:lpstr>
      <vt:lpstr>Revisiting the alternate prediction</vt:lpstr>
      <vt:lpstr>Présentation PowerPoint</vt:lpstr>
      <vt:lpstr>Let us compete for CBP2025</vt:lpstr>
      <vt:lpstr>“Outrageous” optimizations on TAGE</vt:lpstr>
      <vt:lpstr>Geometric series is not that optimal</vt:lpstr>
      <vt:lpstr>Optimizing allocation/replacement</vt:lpstr>
      <vt:lpstr>(Let us ignore LOOP PREDICTOR)</vt:lpstr>
      <vt:lpstr>SC tables with  PC and TAGE outputs</vt:lpstr>
      <vt:lpstr>Global path related SC components</vt:lpstr>
      <vt:lpstr>What is  IMLI ? IMLI= Inner Most Loop Iteration number A. Seznec, J. San Miguel, J. Albericcio “The Inner Most Loop Iteration counter: a new dimension in branch history”, Micro 2015, December 2015 </vt:lpstr>
      <vt:lpstr>Reengineering IMLI: « branch » IMLI </vt:lpstr>
      <vt:lpstr>Reengineering IMLI: « Target » IMLI </vt:lpstr>
      <vt:lpstr>TAGE-SC including IMLI</vt:lpstr>
      <vt:lpstr>Local history components</vt:lpstr>
      <vt:lpstr>Checkpointed information per branch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TAGE-SC for CBP2025  </dc:title>
  <dc:creator>André Seznec</dc:creator>
  <cp:lastModifiedBy>Microsoft Office User</cp:lastModifiedBy>
  <cp:revision>38</cp:revision>
  <dcterms:created xsi:type="dcterms:W3CDTF">2025-01-23T14:57:36Z</dcterms:created>
  <dcterms:modified xsi:type="dcterms:W3CDTF">2025-06-17T13:47:36Z</dcterms:modified>
</cp:coreProperties>
</file>