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96ae5c7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96ae5c7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5b57f4182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5b57f418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7179ae7f3_0_1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7179ae7f3_0_1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that lower </a:t>
            </a:r>
            <a:r>
              <a:rPr lang="en">
                <a:solidFill>
                  <a:schemeClr val="dk1"/>
                </a:solidFill>
              </a:rPr>
              <a:t>MPKI </a:t>
            </a:r>
            <a:r>
              <a:rPr lang="en"/>
              <a:t>is better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96ae5c78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96ae5c78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Recall that lower Cycles Wasted is better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738d5ac9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738d5ac9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5b57f4182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5b57f4182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5b57f4182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5b57f4182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7179ae7f3_0_1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7179ae7f3_0_1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7179ae7f3_0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7179ae7f3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7179ae7f3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7179ae7f3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Breakdown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5b57f418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5b57f418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Source: A case for (partially) TAgged GEometric history length branch predictor by Seznec and Michaud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96ae5c78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96ae5c78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738d5ac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738d5ac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Source: A case for (partially) TAgged GEometric history length branch predictor by Seznec and Michaud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5b57f418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5b57f41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5b57f418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5b57f418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 home the main point which is about enabling H2P detection, since perceptrons aren’t anything novel.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slides to step through and explain individual components of diagram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latency in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5b57f418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5b57f418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96ae5c78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96ae5c78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Note: Identified H2P branches are added to </a:t>
            </a:r>
            <a:r>
              <a:rPr i="1" lang="en"/>
              <a:t>each</a:t>
            </a:r>
            <a:r>
              <a:rPr lang="en"/>
              <a:t> FIFO and will be </a:t>
            </a:r>
            <a:r>
              <a:rPr lang="en"/>
              <a:t>separately store in each cache. Caches are not identical due to differing evictions.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738d5ac9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738d5ac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out that we have local and global history perceptron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738d5ac9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738d5ac9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Overcoming Hard-to-Predict Branches with the Bullseye Predictor</a:t>
            </a:r>
            <a:endParaRPr sz="33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172825"/>
            <a:ext cx="57834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Emet Behrendt</a:t>
            </a:r>
            <a:r>
              <a:rPr lang="en" sz="1600"/>
              <a:t>, Shing Wai Pun, Prashant Nair</a:t>
            </a:r>
            <a:br>
              <a:rPr lang="en" sz="1600"/>
            </a:br>
            <a:br>
              <a:rPr lang="en" sz="1600"/>
            </a:br>
            <a:r>
              <a:rPr lang="en" sz="1400"/>
              <a:t>The University of British Columbia</a:t>
            </a:r>
            <a:endParaRPr sz="14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50" y="3686100"/>
            <a:ext cx="1457399" cy="14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Feedback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87900" y="1489825"/>
            <a:ext cx="558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Newly identified H2Ps are given a </a:t>
            </a:r>
            <a:r>
              <a:rPr b="1" lang="en"/>
              <a:t>“trial </a:t>
            </a:r>
            <a:r>
              <a:rPr b="1" lang="en"/>
              <a:t>phase”</a:t>
            </a:r>
            <a:r>
              <a:rPr lang="en"/>
              <a:t> where predictions are </a:t>
            </a:r>
            <a:r>
              <a:rPr b="1" lang="en"/>
              <a:t>unused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 H2P branches can be </a:t>
            </a:r>
            <a:r>
              <a:rPr b="1" lang="en"/>
              <a:t>evicted</a:t>
            </a:r>
            <a:r>
              <a:rPr lang="en"/>
              <a:t> if</a:t>
            </a:r>
            <a:r>
              <a:rPr b="1" lang="en"/>
              <a:t>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Poor performance </a:t>
            </a:r>
            <a:r>
              <a:rPr lang="en"/>
              <a:t>relative to TAGE-SC-L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Branch is</a:t>
            </a:r>
            <a:r>
              <a:rPr lang="en"/>
              <a:t> </a:t>
            </a:r>
            <a:r>
              <a:rPr b="1" lang="en"/>
              <a:t>stale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TAGE-SC-L table updates are </a:t>
            </a:r>
            <a:r>
              <a:rPr b="1" lang="en"/>
              <a:t>blocked </a:t>
            </a:r>
            <a:r>
              <a:rPr lang="en"/>
              <a:t>when accuracy is poor relative to perceptron</a:t>
            </a:r>
            <a:endParaRPr/>
          </a:p>
        </p:txBody>
      </p:sp>
      <p:pic>
        <p:nvPicPr>
          <p:cNvPr id="133" name="Google Shape;133;p22" title="bullseye_large_sl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0"/>
            <a:ext cx="3011247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22"/>
          <p:cNvSpPr/>
          <p:nvPr/>
        </p:nvSpPr>
        <p:spPr>
          <a:xfrm>
            <a:off x="6132750" y="2337750"/>
            <a:ext cx="2886600" cy="159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652" y="1629863"/>
            <a:ext cx="7032700" cy="1883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300" y="353862"/>
            <a:ext cx="7257401" cy="4435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62" y="361550"/>
            <a:ext cx="7103076" cy="4420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H2P identification using HIT: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</a:t>
            </a:r>
            <a:r>
              <a:rPr b="1" lang="en"/>
              <a:t>space efficient</a:t>
            </a:r>
            <a:r>
              <a:rPr lang="en"/>
              <a:t> (2-3kB)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not affect branch prediction </a:t>
            </a:r>
            <a:r>
              <a:rPr b="1" lang="en"/>
              <a:t>critical path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Bullseye provides a solution to scaling TAGE with an effective way to combine targeted predictors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87900" y="1489825"/>
            <a:ext cx="574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other </a:t>
            </a:r>
            <a:r>
              <a:rPr lang="en"/>
              <a:t>targeted predictors with Bullseye H2P identification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a </a:t>
            </a:r>
            <a:r>
              <a:rPr b="1" lang="en"/>
              <a:t>data dependent</a:t>
            </a:r>
            <a:r>
              <a:rPr lang="en"/>
              <a:t> predictors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with different </a:t>
            </a:r>
            <a:r>
              <a:rPr b="1" lang="en"/>
              <a:t>base predictors</a:t>
            </a:r>
            <a:r>
              <a:rPr lang="en"/>
              <a:t> (modular)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b="1" lang="en"/>
              <a:t>Tune </a:t>
            </a:r>
            <a:r>
              <a:rPr lang="en"/>
              <a:t>Bullseye </a:t>
            </a:r>
            <a:r>
              <a:rPr lang="en"/>
              <a:t>hyperparameters</a:t>
            </a:r>
            <a:endParaRPr/>
          </a:p>
        </p:txBody>
      </p:sp>
      <p:pic>
        <p:nvPicPr>
          <p:cNvPr id="163" name="Google Shape;163;p27" title="bullseye_large_sl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0"/>
            <a:ext cx="3011247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0" y="317200"/>
            <a:ext cx="9144000" cy="7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700" y="1238200"/>
            <a:ext cx="3388600" cy="3388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 (Not Presented)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63" y="392538"/>
            <a:ext cx="8204076" cy="435841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TAGE in the Present Day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489825"/>
            <a:ext cx="5781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Consistently</a:t>
            </a:r>
            <a:r>
              <a:rPr lang="en"/>
              <a:t> a </a:t>
            </a:r>
            <a:r>
              <a:rPr b="1" lang="en"/>
              <a:t>state-of-the-art</a:t>
            </a:r>
            <a:r>
              <a:rPr lang="en"/>
              <a:t> predictor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Partially-tagged tables with varying history length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naively scaling table sizes provides </a:t>
            </a:r>
            <a:r>
              <a:rPr b="1" lang="en"/>
              <a:t>diminishing returns </a:t>
            </a:r>
            <a:r>
              <a:rPr lang="en"/>
              <a:t>on MPKI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64 kB TAGE-SC-L MPKI: 3.751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192 kB TAGE-SC-L MPKI: 3.</a:t>
            </a:r>
            <a:r>
              <a:rPr lang="en"/>
              <a:t>428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714" y="1568525"/>
            <a:ext cx="2851437" cy="2006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TAGE in the Present Day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5"/>
            <a:ext cx="5340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 improvements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</a:t>
            </a:r>
            <a:r>
              <a:rPr b="1" lang="en"/>
              <a:t>tatistical Corrector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L</a:t>
            </a:r>
            <a:r>
              <a:rPr b="1" lang="en"/>
              <a:t>oop Predictor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</a:t>
            </a:r>
            <a:r>
              <a:rPr lang="en"/>
              <a:t>mispredictions caused by a few </a:t>
            </a:r>
            <a:r>
              <a:rPr b="1" i="1" lang="en"/>
              <a:t>“hard-to-predict”</a:t>
            </a:r>
            <a:r>
              <a:rPr lang="en"/>
              <a:t> branches - C.-K. Lin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 should </a:t>
            </a:r>
            <a:r>
              <a:rPr lang="en"/>
              <a:t>target these</a:t>
            </a:r>
            <a:r>
              <a:rPr b="1" lang="en"/>
              <a:t> hard-to-predict </a:t>
            </a:r>
            <a:r>
              <a:rPr lang="en"/>
              <a:t>branches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500" y="1573525"/>
            <a:ext cx="3281350" cy="2308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Hard-to-Predict (H2P) Branches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/>
              <a:t>branch with poor</a:t>
            </a:r>
            <a:r>
              <a:rPr b="1" lang="en"/>
              <a:t> accuracy despite frequent executions</a:t>
            </a:r>
            <a:endParaRPr b="1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Causes include: </a:t>
            </a:r>
            <a:r>
              <a:rPr b="1" lang="en"/>
              <a:t>data dependence</a:t>
            </a:r>
            <a:r>
              <a:rPr lang="en"/>
              <a:t>, </a:t>
            </a:r>
            <a:r>
              <a:rPr b="1" lang="en"/>
              <a:t>complex correlations patterns</a:t>
            </a:r>
            <a:r>
              <a:rPr lang="en"/>
              <a:t>, and </a:t>
            </a:r>
            <a:r>
              <a:rPr b="1" lang="en"/>
              <a:t>distance correlations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H2P branches have high </a:t>
            </a:r>
            <a:r>
              <a:rPr b="1" lang="en"/>
              <a:t>history variation</a:t>
            </a:r>
            <a:r>
              <a:rPr lang="en"/>
              <a:t> - </a:t>
            </a:r>
            <a:r>
              <a:rPr lang="en"/>
              <a:t>observation</a:t>
            </a:r>
            <a:r>
              <a:rPr lang="en"/>
              <a:t> by C.-K. Lin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TAGE’s usefulness counters only increment on correct predictions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H2P entries are quickly evicted	 Frequent re-allocations with low confidence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86" name="Google Shape;86;p16"/>
          <p:cNvCxnSpPr/>
          <p:nvPr/>
        </p:nvCxnSpPr>
        <p:spPr>
          <a:xfrm>
            <a:off x="3891850" y="3325050"/>
            <a:ext cx="19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Bullseye Predictor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87900" y="1489825"/>
            <a:ext cx="5553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 </a:t>
            </a:r>
            <a:r>
              <a:rPr lang="en"/>
              <a:t>H2P </a:t>
            </a:r>
            <a:r>
              <a:rPr b="1" lang="en"/>
              <a:t>Identification </a:t>
            </a:r>
            <a:r>
              <a:rPr lang="en"/>
              <a:t>and </a:t>
            </a:r>
            <a:r>
              <a:rPr b="1" lang="en"/>
              <a:t>tracking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Solves H2P branches with: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</a:t>
            </a:r>
            <a:r>
              <a:rPr lang="en"/>
              <a:t>ashed local history</a:t>
            </a:r>
            <a:r>
              <a:rPr lang="en"/>
              <a:t> perceptron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Folded global history perceptron</a:t>
            </a:r>
            <a:endParaRPr/>
          </a:p>
        </p:txBody>
      </p:sp>
      <p:pic>
        <p:nvPicPr>
          <p:cNvPr id="93" name="Google Shape;93;p17" title="bullseye_large_sl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0"/>
            <a:ext cx="3011247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87900" y="458025"/>
            <a:ext cx="57450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H2P Identification Table (HIT)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87900" y="1489825"/>
            <a:ext cx="5669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Cache-like</a:t>
            </a:r>
            <a:r>
              <a:rPr lang="en"/>
              <a:t> structure to identify and track potential H2P branches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Execution count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M</a:t>
            </a:r>
            <a:r>
              <a:rPr b="1" lang="en"/>
              <a:t>isprediction rate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2-3 kB</a:t>
            </a:r>
            <a:r>
              <a:rPr lang="en"/>
              <a:t> of memory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Updates on conditional branch resolve</a:t>
            </a:r>
            <a:endParaRPr/>
          </a:p>
        </p:txBody>
      </p:sp>
      <p:pic>
        <p:nvPicPr>
          <p:cNvPr id="100" name="Google Shape;100;p18" title="bullseye_large_sl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0"/>
            <a:ext cx="3011247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18"/>
          <p:cNvSpPr/>
          <p:nvPr/>
        </p:nvSpPr>
        <p:spPr>
          <a:xfrm>
            <a:off x="6280475" y="12825"/>
            <a:ext cx="2192100" cy="1266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and Tracking H2Ps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87900" y="1489825"/>
            <a:ext cx="5669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Identify </a:t>
            </a:r>
            <a:r>
              <a:rPr lang="en"/>
              <a:t>H2P branches</a:t>
            </a:r>
            <a:r>
              <a:rPr lang="en"/>
              <a:t> using </a:t>
            </a:r>
            <a:r>
              <a:rPr b="1" lang="en"/>
              <a:t>dynamically adjusted </a:t>
            </a:r>
            <a:r>
              <a:rPr lang="en"/>
              <a:t>thresholds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Threshold values are varied depending on number of active H2P branches</a:t>
            </a:r>
            <a:endParaRPr/>
          </a:p>
        </p:txBody>
      </p:sp>
      <p:pic>
        <p:nvPicPr>
          <p:cNvPr id="108" name="Google Shape;108;p19" title="bullseye_large_sl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0"/>
            <a:ext cx="3011247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9"/>
          <p:cNvSpPr/>
          <p:nvPr/>
        </p:nvSpPr>
        <p:spPr>
          <a:xfrm>
            <a:off x="6306625" y="640650"/>
            <a:ext cx="2262600" cy="2470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748" y="2236811"/>
            <a:ext cx="3011251" cy="142061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Perceptron Prediction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7900" y="1489825"/>
            <a:ext cx="558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Perceptrons predict in </a:t>
            </a:r>
            <a:r>
              <a:rPr b="1" lang="en"/>
              <a:t>parallel </a:t>
            </a:r>
            <a:r>
              <a:rPr lang="en"/>
              <a:t>to TAGE-SC-L for H2P active branches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a small set of branches allows for strong </a:t>
            </a:r>
            <a:r>
              <a:rPr b="1" lang="en"/>
              <a:t>“targeted” predictor designs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Bullseye is not limited to perceptron-based predictors</a:t>
            </a:r>
            <a:endParaRPr/>
          </a:p>
        </p:txBody>
      </p:sp>
      <p:pic>
        <p:nvPicPr>
          <p:cNvPr id="117" name="Google Shape;117;p20" title="bullseye_large_sl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0"/>
            <a:ext cx="3011247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20"/>
          <p:cNvSpPr/>
          <p:nvPr/>
        </p:nvSpPr>
        <p:spPr>
          <a:xfrm>
            <a:off x="5977800" y="2361225"/>
            <a:ext cx="3093900" cy="155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</a:t>
            </a:r>
            <a:r>
              <a:rPr lang="en"/>
              <a:t>Arbitration</a:t>
            </a:r>
            <a:r>
              <a:rPr lang="en"/>
              <a:t> 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87900" y="1489825"/>
            <a:ext cx="558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TAGE-SC-L and perceptrons predict </a:t>
            </a:r>
            <a:r>
              <a:rPr b="1" lang="en"/>
              <a:t>in parallel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Prediction chosen based on: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Confidence </a:t>
            </a:r>
            <a:r>
              <a:rPr lang="en"/>
              <a:t>of TAGE-SC-L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Confidence </a:t>
            </a:r>
            <a:r>
              <a:rPr lang="en"/>
              <a:t>of Perceptron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Historically better predictor for given branch</a:t>
            </a:r>
            <a:endParaRPr/>
          </a:p>
        </p:txBody>
      </p:sp>
      <p:pic>
        <p:nvPicPr>
          <p:cNvPr id="125" name="Google Shape;125;p21" title="bullseye_large_sl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750" y="0"/>
            <a:ext cx="3011247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21"/>
          <p:cNvSpPr/>
          <p:nvPr/>
        </p:nvSpPr>
        <p:spPr>
          <a:xfrm>
            <a:off x="6805975" y="3802775"/>
            <a:ext cx="2338200" cy="134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