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7_BF61E4D4.xml" ContentType="application/vnd.ms-powerpoint.comments+xml"/>
  <Override PartName="/ppt/comments/modernComment_10F_8BB0E99A.xml" ContentType="application/vnd.ms-powerpoint.comments+xml"/>
  <Override PartName="/ppt/comments/modernComment_108_70558320.xml" ContentType="application/vnd.ms-powerpoint.comments+xml"/>
  <Override PartName="/ppt/comments/modernComment_10B_BA96FE9D.xml" ContentType="application/vnd.ms-powerpoint.comments+xml"/>
  <Override PartName="/ppt/comments/modernComment_109_717A59C2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70" r:id="rId12"/>
    <p:sldId id="271" r:id="rId13"/>
    <p:sldId id="264" r:id="rId14"/>
    <p:sldId id="267" r:id="rId15"/>
    <p:sldId id="269" r:id="rId16"/>
    <p:sldId id="272" r:id="rId17"/>
    <p:sldId id="26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81E61F-F9E7-7F05-52E4-E57DEDEFEE77}" name="Evan X Lai" initials="EL" userId="S::exl79@eid.utexas.edu::b2054665-4fa2-48b6-b01d-a45a4f2b9fb2" providerId="AD"/>
  <p188:author id="{EFF29C98-8FB6-E247-1D62-8B39F97C14D2}" name="Cai, Lingzhe" initials="LC" userId="S::lc35599@eid.utexas.edu::e1286ebc-975f-42a7-91ad-b7819fe0b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58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 X Lai" userId="b2054665-4fa2-48b6-b01d-a45a4f2b9fb2" providerId="ADAL" clId="{B31C8D12-D7B7-456D-95E0-B5BD63CB1AAB}"/>
    <pc:docChg chg="delSld">
      <pc:chgData name="Evan X Lai" userId="b2054665-4fa2-48b6-b01d-a45a4f2b9fb2" providerId="ADAL" clId="{B31C8D12-D7B7-456D-95E0-B5BD63CB1AAB}" dt="2025-06-20T11:15:49.989" v="1" actId="2696"/>
      <pc:docMkLst>
        <pc:docMk/>
      </pc:docMkLst>
      <pc:sldChg chg="del">
        <pc:chgData name="Evan X Lai" userId="b2054665-4fa2-48b6-b01d-a45a4f2b9fb2" providerId="ADAL" clId="{B31C8D12-D7B7-456D-95E0-B5BD63CB1AAB}" dt="2025-06-20T11:15:40.848" v="0" actId="2696"/>
        <pc:sldMkLst>
          <pc:docMk/>
          <pc:sldMk cId="2437221146" sldId="258"/>
        </pc:sldMkLst>
      </pc:sldChg>
      <pc:sldChg chg="del">
        <pc:chgData name="Evan X Lai" userId="b2054665-4fa2-48b6-b01d-a45a4f2b9fb2" providerId="ADAL" clId="{B31C8D12-D7B7-456D-95E0-B5BD63CB1AAB}" dt="2025-06-20T11:15:49.989" v="1" actId="2696"/>
        <pc:sldMkLst>
          <pc:docMk/>
          <pc:sldMk cId="523561135" sldId="266"/>
        </pc:sldMkLst>
      </pc:sldChg>
    </pc:docChg>
  </pc:docChgLst>
</pc:chgInfo>
</file>

<file path=ppt/comments/modernComment_107_BF61E4D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F3BC170-E272-4F50-AE66-FEB2BA272AC3}" authorId="{AC81E61F-F9E7-7F05-52E4-E57DEDEFEE77}" created="2025-06-15T18:27:44.130">
    <pc:sldMkLst xmlns:pc="http://schemas.microsoft.com/office/powerpoint/2013/main/command">
      <pc:docMk/>
      <pc:sldMk cId="3210863828" sldId="263"/>
    </pc:sldMkLst>
    <p188:txBody>
      <a:bodyPr/>
      <a:lstStyle/>
      <a:p>
        <a:r>
          <a:rPr lang="en-US"/>
          <a:t>Need to finish this slide</a:t>
        </a:r>
      </a:p>
    </p188:txBody>
  </p188:cm>
</p188:cmLst>
</file>

<file path=ppt/comments/modernComment_108_7055832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A636A7F-5B3F-4825-A782-BAE057C98542}" authorId="{AC81E61F-F9E7-7F05-52E4-E57DEDEFEE77}" status="resolved" created="2025-06-15T18:29:19.411" complete="100000">
    <pc:sldMkLst xmlns:pc="http://schemas.microsoft.com/office/powerpoint/2013/main/command">
      <pc:docMk/>
      <pc:sldMk cId="1884652320" sldId="264"/>
    </pc:sldMkLst>
    <p188:txBody>
      <a:bodyPr/>
      <a:lstStyle/>
      <a:p>
        <a:r>
          <a:rPr lang="en-US"/>
          <a:t>Need to create the table here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5-06-15T18:57:02.979" authorId="{AC81E61F-F9E7-7F05-52E4-E57DEDEFEE77}"/>
          </p223:rxn>
        </p223:reactions>
      </p:ext>
    </p188:extLst>
  </p188:cm>
</p188:cmLst>
</file>

<file path=ppt/comments/modernComment_109_717A59C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9A64571-BE33-47ED-ABD7-649202DF0A58}" authorId="{AC81E61F-F9E7-7F05-52E4-E57DEDEFEE77}" status="resolved" created="2025-06-15T18:29:36.145" complete="100000">
    <pc:sldMkLst xmlns:pc="http://schemas.microsoft.com/office/powerpoint/2013/main/command">
      <pc:docMk/>
      <pc:sldMk cId="1903843778" sldId="265"/>
    </pc:sldMkLst>
    <p188:txBody>
      <a:bodyPr/>
      <a:lstStyle/>
      <a:p>
        <a:r>
          <a:rPr lang="en-US"/>
          <a:t>Need to create table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5-06-17T02:59:18.376" authorId="{AC81E61F-F9E7-7F05-52E4-E57DEDEFEE77}"/>
          </p223:rxn>
        </p223:reactions>
      </p:ext>
    </p188:extLst>
  </p188:cm>
  <p188:cm id="{4B3F4114-2E72-43F1-9E06-60E78DE44255}" authorId="{AC81E61F-F9E7-7F05-52E4-E57DEDEFEE77}" status="resolved" created="2025-06-17T02:59:29.141" complete="100000">
    <pc:sldMkLst xmlns:pc="http://schemas.microsoft.com/office/powerpoint/2013/main/command">
      <pc:docMk/>
      <pc:sldMk cId="1903843778" sldId="265"/>
    </pc:sldMkLst>
    <p188:txBody>
      <a:bodyPr/>
      <a:lstStyle/>
      <a:p>
        <a:r>
          <a:rPr lang="en-US"/>
          <a:t>Need to put more text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5-06-17T03:12:18.306" authorId="{AC81E61F-F9E7-7F05-52E4-E57DEDEFEE77}"/>
          </p223:rxn>
        </p223:reactions>
      </p:ext>
    </p188:extLst>
  </p188:cm>
</p188:cmLst>
</file>

<file path=ppt/comments/modernComment_10B_BA96FE9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79D6075-7709-4F65-AB5A-F00ED0C200C6}" authorId="{AC81E61F-F9E7-7F05-52E4-E57DEDEFEE77}" created="2025-06-17T03:39:24.202" startDate="2025-06-19T21:29:27.588" dueDate="2025-06-19T21:29:27.588" assignedTo="{EFF29C98-8FB6-E247-1D62-8B39F97C14D2}" title="@Cai, Lingzhe please check">
    <pc:sldMkLst xmlns:pc="http://schemas.microsoft.com/office/powerpoint/2013/main/command">
      <pc:docMk/>
      <pc:sldMk cId="3130457757" sldId="267"/>
    </pc:sldMkLst>
    <p188:replyLst>
      <p188:reply id="{DC70824D-CDB5-44D1-8C48-C741367A3D0A}" authorId="{AC81E61F-F9E7-7F05-52E4-E57DEDEFEE77}" created="2025-06-19T21:29:27.588">
        <p188:txBody>
          <a:bodyPr/>
          <a:lstStyle/>
          <a:p>
            <a:r>
              <a:rPr lang="en-US"/>
              <a:t>[@Cai, Lingzhe] please check</a:t>
            </a:r>
          </a:p>
        </p188:txBody>
      </p188:reply>
      <p188:reply id="{AAD58E4B-E210-4EC7-82A4-6E4CB869018C}" authorId="{EFF29C98-8FB6-E247-1D62-8B39F97C14D2}" created="2025-06-20T04:13:53.270">
        <p188:txBody>
          <a:bodyPr/>
          <a:lstStyle/>
          <a:p>
            <a:r>
              <a:rPr lang="en-US"/>
              <a:t>Different training strategy means that maybe some branches don’t update CSC (remember right now everything updates CSC)</a:t>
            </a:r>
          </a:p>
        </p188:txBody>
      </p188:reply>
    </p188:replyLst>
    <p188:txBody>
      <a:bodyPr/>
      <a:lstStyle/>
      <a:p>
        <a:r>
          <a:rPr lang="en-US"/>
          <a:t>[@Cai, Lingzhe] can you check if these are good bullet points for conclusion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>
            <p228:event time="2025-06-19T21:29:27.590" id="{F6AB8832-1C98-4407-8144-CC4D04FFBF9E}">
              <p228:atrbtn authorId="{AC81E61F-F9E7-7F05-52E4-E57DEDEFEE77}"/>
              <p228:anchr>
                <p228:comment id="{DC70824D-CDB5-44D1-8C48-C741367A3D0A}"/>
              </p228:anchr>
              <p228:add/>
            </p228:event>
            <p228:event time="2025-06-19T21:29:27.590" id="{CD2D37B8-148A-4DBC-B90F-0C8AD012ADBC}">
              <p228:atrbtn authorId="{AC81E61F-F9E7-7F05-52E4-E57DEDEFEE77}"/>
              <p228:anchr>
                <p228:comment id="{DC70824D-CDB5-44D1-8C48-C741367A3D0A}"/>
              </p228:anchr>
              <p228:asgn authorId="{EFF29C98-8FB6-E247-1D62-8B39F97C14D2}"/>
            </p228:event>
            <p228:event time="2025-06-19T21:29:27.590" id="{977B4CA4-8B7B-4AC8-A2B9-9B1CC4BD9E4F}">
              <p228:atrbtn authorId="{AC81E61F-F9E7-7F05-52E4-E57DEDEFEE77}"/>
              <p228:anchr>
                <p228:comment id="{DC70824D-CDB5-44D1-8C48-C741367A3D0A}"/>
              </p228:anchr>
              <p228:date stDt="2025-06-19T21:29:27.588" endDt="2025-06-19T21:29:27.588"/>
            </p228:event>
            <p228:event time="2025-06-19T21:29:27.590" id="{194396BB-1800-44C9-92E3-B60AE53F772D}">
              <p228:atrbtn authorId="{AC81E61F-F9E7-7F05-52E4-E57DEDEFEE77}"/>
              <p228:anchr>
                <p228:comment id="{DC70824D-CDB5-44D1-8C48-C741367A3D0A}"/>
              </p228:anchr>
              <p228:title val="@Cai, Lingzhe please check"/>
            </p228:event>
          </p228:history>
        </p228:taskDetails>
      </p:ex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5-06-20T04:12:15.092" authorId="{EFF29C98-8FB6-E247-1D62-8B39F97C14D2}"/>
          </p223:rxn>
        </p223:reactions>
      </p:ext>
    </p188:extLst>
  </p188:cm>
</p188:cmLst>
</file>

<file path=ppt/comments/modernComment_10F_8BB0E99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0D1997C-6393-43AE-983E-7B9B97249C00}" authorId="{EFF29C98-8FB6-E247-1D62-8B39F97C14D2}" created="2025-06-17T21:50:53.616">
    <pc:sldMkLst xmlns:pc="http://schemas.microsoft.com/office/powerpoint/2013/main/command">
      <pc:docMk/>
      <pc:sldMk cId="2343627162" sldId="271"/>
    </pc:sldMkLst>
    <p188:replyLst>
      <p188:reply id="{173D0E59-D562-486D-A1B8-17CC71BC0B51}" authorId="{AC81E61F-F9E7-7F05-52E4-E57DEDEFEE77}" created="2025-06-19T21:29:04.535">
        <p188:txBody>
          <a:bodyPr/>
          <a:lstStyle/>
          <a:p>
            <a:r>
              <a:rPr lang="en-US"/>
              <a:t>[@Cai, Lingzhe] it follows the structure of the paper and also let’s me only talk at the beginning I think it’s ok</a:t>
            </a:r>
          </a:p>
        </p188:txBody>
      </p188:reply>
    </p188:replyLst>
    <p188:txBody>
      <a:bodyPr/>
      <a:lstStyle/>
      <a:p>
        <a:r>
          <a:rPr lang="en-US"/>
          <a:t>I don’t like where this slide is, but I don’t know where to put it either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7B6A0-D4B5-E2CD-1449-90731B28E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9D5E78-3D14-06A4-6CA5-4A539BB6F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3E632-9A43-9885-7500-025CDADE8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68DE-C289-21E2-ADC6-CD5E527F3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2F949-0F7A-309E-7132-EC992690A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4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B02F-A6ED-9975-C600-1901412E5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01D9E-57FC-1587-0F6F-1E93A83FC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6BF6C-0582-7E48-2FC4-94DB7AC5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2E5A8-A45D-1B1A-7429-CC8CF34D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CD05D-F608-3BD8-6407-FEFB6F1C8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7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24798-A07D-9522-BF97-E3810279B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E1400-9C9B-BA48-2F9D-4A810B81A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F8625-5A96-9ADD-8C22-83FE3F510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DBB26-631A-028A-3DEF-E87B18C1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545D2-5EB0-5C83-EEE4-760ED4AD6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80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084C6-934B-D418-6A36-8555D643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9E7E2-CAEE-99A0-C02D-37A737400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A5138-6716-EFB7-17C8-C290422C0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B5DA5-B111-BB76-EFAB-A2B73545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B8144-5C36-CFBA-9101-560DB259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72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2E63F-32F0-D388-78CA-3A9AFE5A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E4BD4-BED9-E56B-36E6-95988817C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F6222-809F-A518-9F3D-5300D50C7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26501-331A-284F-09D1-E495D97A2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BF414-2C2B-E883-AE22-67C1E4C9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4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19A21-1A43-737F-80B9-1E6471697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3EA5B-3564-E460-F8EA-F495B5702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28C47C-4AA3-6A80-1C73-82E66A11E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0FB54-B06D-05AE-1513-5E26D7D9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8A9A8-73E6-D697-B4CC-EACDF5810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78ABF-0565-15FA-70A6-DC2A2C92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3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17834-CA56-B115-F2D3-9A779432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98872-14EF-B623-47FB-3B4514F05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9896F-7B57-BC4D-7CDE-8F2CEACEC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8CAF9A-E086-02B5-081D-06396C8B94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4F973-546F-8E98-97E2-0C30BCB5EE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B54ED9-2C7E-B6DA-8669-DB78502B9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97E484-20FF-34F7-0E70-3F4EB6F70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540C0A-3943-F97C-5AB2-B3A835866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5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14C25-2E54-2348-B2F3-83D672699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122E86-4586-A0CB-4FD7-A357F357D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737CA4-C462-662E-C6FA-D3A047374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968CCA-BE5A-EA12-7744-4AA0D80A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8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5C9B41-BA23-04B3-7D83-2F4831448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6BAC1-9BA3-A569-6D71-A8E18F5D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0D4D1-5767-FC0E-F941-430060A88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48E9B-D1F0-D194-1158-42AB25E20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A80B6-F7AE-8F34-623B-BF09ACB13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6318-E8E3-E2E2-8062-2ACB82C14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3639DC-4B32-F62C-7654-CF95080F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0245D-6CB3-AB04-A4FD-3634FBC30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94039-9BA3-AB78-9606-AB0EEF4C8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2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60CF-F081-802B-0C15-FFAFC6192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F32F16-F2D7-30A3-C669-8737C3FF1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4F619E-A3D5-BC95-A241-8EA745845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C9DAF-1A7E-CE84-690D-FA15293FA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D6B40-62F0-85C7-C57E-2DF20FEDD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10F6C-D956-D432-C197-887AE22C4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8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0A68F-22B8-DD25-A540-A07BBE91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DE965-46B9-1A82-E1D8-E341351D7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DDE5D-852D-DC0F-F947-4848D6309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3A0634-2DA1-4478-B186-57EACCE7E73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DB5E5-7810-3E66-CE71-EF22EB6B0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FF829-D30A-3EA6-520B-85744FF1E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4FBCEC-1CB7-4341-87DF-2367623A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microsoft.com/office/2018/10/relationships/comments" Target="../comments/modernComment_108_7055832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B_BA96FE9D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microsoft.com/office/2018/10/relationships/comments" Target="../comments/modernComment_109_717A59C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7_BF61E4D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8/10/relationships/comments" Target="../comments/modernComment_10F_8BB0E99A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E94B1-C690-681D-F5E8-3332E6F93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3494"/>
            <a:ext cx="9144000" cy="1772603"/>
          </a:xfrm>
        </p:spPr>
        <p:txBody>
          <a:bodyPr/>
          <a:lstStyle/>
          <a:p>
            <a:r>
              <a:rPr lang="en-US"/>
              <a:t> TAGE-SC-L with a Code Structure Correlator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376049-625D-1AEB-D8FF-ACED2B2A5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8975"/>
            <a:ext cx="9144000" cy="2256918"/>
          </a:xfrm>
        </p:spPr>
        <p:txBody>
          <a:bodyPr>
            <a:normAutofit/>
          </a:bodyPr>
          <a:lstStyle/>
          <a:p>
            <a:r>
              <a:rPr lang="en-US"/>
              <a:t>Chester Cai, Aniket Deshmukh, Evan Lai, Ali </a:t>
            </a:r>
            <a:r>
              <a:rPr lang="en-US" err="1"/>
              <a:t>Mansoorshahi</a:t>
            </a:r>
            <a:r>
              <a:rPr lang="en-US"/>
              <a:t>, </a:t>
            </a:r>
          </a:p>
          <a:p>
            <a:r>
              <a:rPr lang="en-US"/>
              <a:t>Mircea </a:t>
            </a:r>
            <a:r>
              <a:rPr lang="en-US" err="1"/>
              <a:t>Tatulescu</a:t>
            </a:r>
            <a:r>
              <a:rPr lang="en-US"/>
              <a:t>, Isaac Nudelman, Yale Patt</a:t>
            </a:r>
          </a:p>
          <a:p>
            <a:endParaRPr lang="en-US"/>
          </a:p>
          <a:p>
            <a:r>
              <a:rPr lang="en-US"/>
              <a:t>UT Austin</a:t>
            </a:r>
          </a:p>
          <a:p>
            <a:r>
              <a:rPr lang="en-US"/>
              <a:t>June 2025</a:t>
            </a:r>
          </a:p>
        </p:txBody>
      </p:sp>
      <p:pic>
        <p:nvPicPr>
          <p:cNvPr id="4" name="Picture 3" descr="undefined">
            <a:extLst>
              <a:ext uri="{FF2B5EF4-FFF2-40B4-BE49-F238E27FC236}">
                <a16:creationId xmlns:a16="http://schemas.microsoft.com/office/drawing/2014/main" id="{DA2D121B-2847-3883-8772-65C49264E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463" y="2192772"/>
            <a:ext cx="2039074" cy="203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619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93DE8-F9B7-0CA6-5185-B6CF54101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Experimental Results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E4092-EF9B-B84A-F7B9-F51243971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11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CSC-TAGE-SC-L has an average mean of 3.46 MPKI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7.73% lower than the baseline 2016 TAGE-SC-L</a:t>
            </a:r>
            <a:endParaRPr lang="en-US"/>
          </a:p>
        </p:txBody>
      </p:sp>
      <p:pic>
        <p:nvPicPr>
          <p:cNvPr id="4" name="Picture 3" descr="A screenshot of a graph&#10;&#10;AI-generated content may be incorrect.">
            <a:extLst>
              <a:ext uri="{FF2B5EF4-FFF2-40B4-BE49-F238E27FC236}">
                <a16:creationId xmlns:a16="http://schemas.microsoft.com/office/drawing/2014/main" id="{62405901-EE1C-9FA2-4DA3-E33B32AD8F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3817" y="1375719"/>
            <a:ext cx="43338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65232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EBB85-4FB6-5A25-E479-1CD7C9BA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8A927-6EBE-4FA7-A531-65606EFBA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CSC complements TAGE-SC-L by offloading simple branches</a:t>
            </a:r>
            <a:endParaRPr lang="en-US" dirty="0"/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CSC offers a cheaper solution (1.69 KB) for branches that are easy to predict</a:t>
            </a:r>
          </a:p>
          <a:p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More features could be explored</a:t>
            </a:r>
          </a:p>
          <a:p>
            <a:pPr lvl="1"/>
            <a:r>
              <a:rPr lang="en-US" dirty="0">
                <a:ea typeface="+mn-lt"/>
                <a:cs typeface="+mn-lt"/>
              </a:rPr>
              <a:t>Different training strategy</a:t>
            </a:r>
          </a:p>
          <a:p>
            <a:pPr lvl="1"/>
            <a:r>
              <a:rPr lang="en-US" dirty="0">
                <a:ea typeface="+mn-lt"/>
                <a:cs typeface="+mn-lt"/>
              </a:rPr>
              <a:t>Alternatives to bloom filter could be explored</a:t>
            </a:r>
          </a:p>
          <a:p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045775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5D0D0-476E-3A8A-F40C-1137EACDD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Q&amp;A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DD2DB-0497-A8AE-3C04-A453CC317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Thank you! Questions?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26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B77CA-8233-30CF-81FF-C5D3634C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Backup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9FEB5-801C-E039-B37C-1018A2795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95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77163-7241-3337-F906-E28500B21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Predictor Storage Breakdown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52AA0-6231-6E94-5766-359B14CB6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1535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TAGE high history banks dominate storage</a:t>
            </a:r>
          </a:p>
          <a:p>
            <a:endParaRPr lang="en-US"/>
          </a:p>
          <a:p>
            <a:r>
              <a:rPr lang="en-US"/>
              <a:t>CSC is 23.02 KB (~12% of whole predictor), due to the 21.33 KB bloom filter</a:t>
            </a:r>
          </a:p>
          <a:p>
            <a:endParaRPr lang="en-US"/>
          </a:p>
          <a:p>
            <a:r>
              <a:rPr lang="en-US"/>
              <a:t>Actual CSC predictor takes up 1.69 KB, only 0.88% of total storage budget</a:t>
            </a:r>
          </a:p>
        </p:txBody>
      </p:sp>
      <p:pic>
        <p:nvPicPr>
          <p:cNvPr id="4" name="Picture 3" descr="A screenshot of a cell phone&#10;&#10;AI-generated content may be incorrect.">
            <a:extLst>
              <a:ext uri="{FF2B5EF4-FFF2-40B4-BE49-F238E27FC236}">
                <a16:creationId xmlns:a16="http://schemas.microsoft.com/office/drawing/2014/main" id="{FF02EBD2-4EF3-0778-A64C-64D64BF68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8335" y="766354"/>
            <a:ext cx="3621305" cy="566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84377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33E64-E701-5612-F40F-C3357E885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Structure Correlator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024-230C-53B6-EAF7-720CFFEFE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Branch prediction remains a bottleneck in single-thread performance</a:t>
            </a:r>
            <a:endParaRPr lang="en-US"/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TAGE-SC-L is state-of-the-art but still suffers from capacity issues</a:t>
            </a:r>
            <a:endParaRPr lang="en-US"/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Easy-to-predict branches consume valuable storage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4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E9E23-08A0-C6FF-4F51-DD8D9E320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Prediction High-Level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E87C8-7EB9-6EC7-7E41-AF6D49B99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55792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ea typeface="+mn-lt"/>
                <a:cs typeface="+mn-lt"/>
              </a:rPr>
              <a:t>Hybrid predictor with TAGE-SC-L, CSC, and bloom filter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Parallel lookup of TAGE-SC-L and CSC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Bloom filter decides which prediction to use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TAGE-SC-L only updated after the first CSC </a:t>
            </a:r>
            <a:r>
              <a:rPr lang="en-US" dirty="0" err="1">
                <a:ea typeface="+mn-lt"/>
                <a:cs typeface="+mn-lt"/>
              </a:rPr>
              <a:t>mispredict</a:t>
            </a:r>
            <a:endParaRPr lang="en-US" dirty="0">
              <a:ea typeface="+mn-lt"/>
              <a:cs typeface="+mn-lt"/>
            </a:endParaRPr>
          </a:p>
        </p:txBody>
      </p:sp>
      <p:pic>
        <p:nvPicPr>
          <p:cNvPr id="4" name="Picture 3" descr="A group of white squares with black text&#10;&#10;AI-generated content may be incorrect.">
            <a:extLst>
              <a:ext uri="{FF2B5EF4-FFF2-40B4-BE49-F238E27FC236}">
                <a16:creationId xmlns:a16="http://schemas.microsoft.com/office/drawing/2014/main" id="{F0802620-FB7E-AC7C-41FC-A9E06E288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6157" y="1895321"/>
            <a:ext cx="3749829" cy="387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1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A4E2-B11E-F082-6286-74CB137B8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Code Structure Correlator (CSC)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F3155-BFE4-B016-D3A2-43B536C7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Predicts based on common code structures that are shared across multiple PCs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>
                <a:ea typeface="+mn-lt"/>
                <a:cs typeface="+mn-lt"/>
              </a:rPr>
              <a:t>Learnings from one PC can be applied to others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Motivated by code duplications, dynamic code relocation and JavaScript type check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Uses features like call depth, global bias, far/indirect branch counts.</a:t>
            </a:r>
          </a:p>
        </p:txBody>
      </p:sp>
    </p:spTree>
    <p:extLst>
      <p:ext uri="{BB962C8B-B14F-4D97-AF65-F5344CB8AC3E}">
        <p14:creationId xmlns:p14="http://schemas.microsoft.com/office/powerpoint/2010/main" val="30003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41101-0782-B77B-A19D-45FBB6D04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CSC Design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BC19F-34F9-5634-80DA-124048526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04"/>
            <a:ext cx="570818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CSC is an O-GEHL like predictor</a:t>
            </a:r>
          </a:p>
          <a:p>
            <a:endParaRPr lang="en-US" dirty="0"/>
          </a:p>
          <a:p>
            <a:r>
              <a:rPr lang="en-US" dirty="0">
                <a:ea typeface="+mn-lt"/>
                <a:cs typeface="+mn-lt"/>
              </a:rPr>
              <a:t>Feature -&gt; Weight, prediction is the sum of the weights</a:t>
            </a:r>
          </a:p>
          <a:p>
            <a:endParaRPr lang="en-US" dirty="0"/>
          </a:p>
          <a:p>
            <a:r>
              <a:rPr lang="en-US" dirty="0">
                <a:ea typeface="+mn-lt"/>
                <a:cs typeface="+mn-lt"/>
              </a:rPr>
              <a:t>Weights are updated by every branch, regardless of whether CSC prediction is used</a:t>
            </a:r>
            <a:endParaRPr lang="en-US" dirty="0"/>
          </a:p>
        </p:txBody>
      </p:sp>
      <p:pic>
        <p:nvPicPr>
          <p:cNvPr id="6" name="Picture 5" descr="A screenshot of a computer&#10;&#10;AI-generated content may be incorrect.">
            <a:extLst>
              <a:ext uri="{FF2B5EF4-FFF2-40B4-BE49-F238E27FC236}">
                <a16:creationId xmlns:a16="http://schemas.microsoft.com/office/drawing/2014/main" id="{D4EAFBFA-85E4-7277-EF56-3352581AD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8519" y="1763404"/>
            <a:ext cx="5323158" cy="347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41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45B22-35A6-F160-9C4E-187EECE05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CSC Feature Sensitivity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D84CD-0514-5634-E54F-C22FFB4C4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5213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Ablation study highlights importance of each feature</a:t>
            </a:r>
          </a:p>
          <a:p>
            <a:endParaRPr lang="en-US"/>
          </a:p>
          <a:p>
            <a:r>
              <a:rPr lang="en-US"/>
              <a:t>Call Depth is most impactful by far</a:t>
            </a:r>
          </a:p>
          <a:p>
            <a:endParaRPr lang="en-US"/>
          </a:p>
          <a:p>
            <a:r>
              <a:rPr lang="en-US"/>
              <a:t>Features besides Call Depth, Global Bias, have noise level impact on MPKI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pic>
        <p:nvPicPr>
          <p:cNvPr id="6" name="Picture 5" descr="A screenshot of a graph&#10;&#10;AI-generated content may be incorrect.">
            <a:extLst>
              <a:ext uri="{FF2B5EF4-FFF2-40B4-BE49-F238E27FC236}">
                <a16:creationId xmlns:a16="http://schemas.microsoft.com/office/drawing/2014/main" id="{B8F746DA-7568-9FA6-38D9-D96C45F23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517" y="1689015"/>
            <a:ext cx="503872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30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C5953-CC5C-43D0-5C48-A8BF2677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Bloom Filter Selector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7ED1F-F3A6-46F8-035B-4B05F84B8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All branches are initially predicted by the CSC (bloom filter starts empty)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/>
              <a:t>Once a PC </a:t>
            </a:r>
            <a:r>
              <a:rPr lang="en-US" dirty="0" err="1"/>
              <a:t>mispredicts</a:t>
            </a:r>
            <a:r>
              <a:rPr lang="en-US" dirty="0"/>
              <a:t> once from the CSC, it is added to the bloom filter and TAGE-SC-L then trains on it</a:t>
            </a:r>
          </a:p>
          <a:p>
            <a:endParaRPr lang="en-US" dirty="0"/>
          </a:p>
          <a:p>
            <a:r>
              <a:rPr lang="en-US" dirty="0"/>
              <a:t>This branch will be predicted by TAGE-SC-L moving forward</a:t>
            </a:r>
          </a:p>
          <a:p>
            <a:endParaRPr lang="en-US" dirty="0"/>
          </a:p>
          <a:p>
            <a:r>
              <a:rPr lang="en-US" dirty="0"/>
              <a:t>Implemented with a bloom filter, but can be potentially incorporated in the BTB</a:t>
            </a:r>
          </a:p>
        </p:txBody>
      </p:sp>
    </p:spTree>
    <p:extLst>
      <p:ext uri="{BB962C8B-B14F-4D97-AF65-F5344CB8AC3E}">
        <p14:creationId xmlns:p14="http://schemas.microsoft.com/office/powerpoint/2010/main" val="321086382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49898-CC83-0A2B-973C-2C291152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is CSC not part of SC?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E0E88-9649-D021-0049-4574CC846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All components in SC are PC based and can interfere/outweigh with the components in CSC</a:t>
            </a:r>
          </a:p>
          <a:p>
            <a:endParaRPr lang="en-US" dirty="0"/>
          </a:p>
          <a:p>
            <a:r>
              <a:rPr lang="en-US" dirty="0"/>
              <a:t>The selection logic between SC and TAGE uses the final sum and TAGE confidence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SC is built in mind that TAGE will always be trained alongside, therefore TAGE's confidence is meaningful in this case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Using TAGE's confidence when TAGE is untrained for this branch does not make sense</a:t>
            </a:r>
          </a:p>
        </p:txBody>
      </p:sp>
    </p:spTree>
    <p:extLst>
      <p:ext uri="{BB962C8B-B14F-4D97-AF65-F5344CB8AC3E}">
        <p14:creationId xmlns:p14="http://schemas.microsoft.com/office/powerpoint/2010/main" val="81833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EBB39-4FC1-202F-6462-BB4B53DF7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Fuzzing CSC-TAGE-SC-L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CA7A1-B308-850F-4EE3-A3A6D8C15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1706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Fuzzing with evolutionary style DEAP framework</a:t>
            </a:r>
          </a:p>
          <a:p>
            <a:endParaRPr lang="en-US"/>
          </a:p>
          <a:p>
            <a:r>
              <a:rPr lang="en-US"/>
              <a:t>Flowchart shows generation of one individual</a:t>
            </a:r>
          </a:p>
          <a:p>
            <a:endParaRPr lang="en-US"/>
          </a:p>
          <a:p>
            <a:r>
              <a:rPr lang="en-US"/>
              <a:t>Fitness is average MPKI, best individual of each generation is kept</a:t>
            </a:r>
          </a:p>
        </p:txBody>
      </p:sp>
      <p:pic>
        <p:nvPicPr>
          <p:cNvPr id="4" name="Picture 3" descr="A screenshot of a phone&#10;&#10;AI-generated content may be incorrect.">
            <a:extLst>
              <a:ext uri="{FF2B5EF4-FFF2-40B4-BE49-F238E27FC236}">
                <a16:creationId xmlns:a16="http://schemas.microsoft.com/office/drawing/2014/main" id="{70101608-A931-BD39-507F-7216352492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7127" y="1588816"/>
            <a:ext cx="2279650" cy="481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62716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84AF30647DC94C91E31A0382231839" ma:contentTypeVersion="4" ma:contentTypeDescription="Create a new document." ma:contentTypeScope="" ma:versionID="8cb928ae9aa5c2d505338383bd934ae1">
  <xsd:schema xmlns:xsd="http://www.w3.org/2001/XMLSchema" xmlns:xs="http://www.w3.org/2001/XMLSchema" xmlns:p="http://schemas.microsoft.com/office/2006/metadata/properties" xmlns:ns3="f096a6e6-d2df-42c1-a6a3-106a6f08cba5" targetNamespace="http://schemas.microsoft.com/office/2006/metadata/properties" ma:root="true" ma:fieldsID="82bce7e901e5333f551595674cd44ab5" ns3:_="">
    <xsd:import namespace="f096a6e6-d2df-42c1-a6a3-106a6f08cba5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6a6e6-d2df-42c1-a6a3-106a6f08cba5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9BA1D6-D00A-4B51-B902-BB9905F406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96a6e6-d2df-42c1-a6a3-106a6f08cb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5D5156-45AA-48E2-9C4F-AE7C3C133A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02B218-4C85-4C35-86D1-D15ECC699ED5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f096a6e6-d2df-42c1-a6a3-106a6f08cb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CBP6 Presentation</Template>
  <TotalTime>828</TotalTime>
  <Words>481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Courier New</vt:lpstr>
      <vt:lpstr>Office Theme</vt:lpstr>
      <vt:lpstr> TAGE-SC-L with a Code Structure Correlator</vt:lpstr>
      <vt:lpstr>Code Structure Correlator Motivation</vt:lpstr>
      <vt:lpstr>Prediction High-Level Overview</vt:lpstr>
      <vt:lpstr>Code Structure Correlator (CSC)</vt:lpstr>
      <vt:lpstr>CSC Design</vt:lpstr>
      <vt:lpstr>CSC Feature Sensitivity</vt:lpstr>
      <vt:lpstr>Bloom Filter Selector</vt:lpstr>
      <vt:lpstr>Why is CSC not part of SC?</vt:lpstr>
      <vt:lpstr>Fuzzing CSC-TAGE-SC-L Parameters</vt:lpstr>
      <vt:lpstr>Experimental Results</vt:lpstr>
      <vt:lpstr>Conclusion</vt:lpstr>
      <vt:lpstr>Q&amp;A</vt:lpstr>
      <vt:lpstr>Backup Slides</vt:lpstr>
      <vt:lpstr>Predictor Storage Breakdown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 X Lai</dc:creator>
  <cp:lastModifiedBy>Evan X Lai</cp:lastModifiedBy>
  <cp:revision>1</cp:revision>
  <dcterms:created xsi:type="dcterms:W3CDTF">2025-06-19T21:27:42Z</dcterms:created>
  <dcterms:modified xsi:type="dcterms:W3CDTF">2025-06-20T11:15:58Z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0x0101005784AF30647DC94C91E31A0382231839</vt:lpwstr>
  </property>
</Properties>
</file>