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6"/>
  </p:notesMasterIdLst>
  <p:handoutMasterIdLst>
    <p:handoutMasterId r:id="rId17"/>
  </p:handoutMasterIdLst>
  <p:sldIdLst>
    <p:sldId id="269" r:id="rId2"/>
    <p:sldId id="306" r:id="rId3"/>
    <p:sldId id="317" r:id="rId4"/>
    <p:sldId id="316" r:id="rId5"/>
    <p:sldId id="318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0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9AB26-DBA6-654D-9FA9-15ED259A166D}" v="100" dt="2025-06-20T09:31:38.307"/>
    <p1510:client id="{271E5BFF-FE6B-2FFD-1EF7-FC30E503FF6F}" v="2" dt="2025-06-20T09:23:20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126" d="100"/>
          <a:sy n="126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9242541-2533-4141-B64D-1031605181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26BA25-DDAD-4308-A03D-98EBA7A758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239C-9A66-44E9-9693-888D8C945B05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647868-A7DB-45F5-A5A2-66F8E497F9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918E18-7347-4166-8752-D166C1F733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21D91-FA13-4C2B-BC4D-0D299953F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143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4D5CE-F3E7-44F0-BE81-4A417DF52BA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E9E71-55E7-46C7-9C8E-734C719365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10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number is measure by using unlimited sized table to train correlation of a four-element tuple: a branch pc, a load pc, a load value and a distance between the branch and the load.</a:t>
            </a:r>
          </a:p>
          <a:p>
            <a:r>
              <a:rPr lang="en-US"/>
              <a:t>If the direction of a four-element tuple is stable, any misprediction of TAGE that the four-element tuple can correct is count as opportunity.</a:t>
            </a:r>
          </a:p>
          <a:p>
            <a:r>
              <a:rPr lang="en-US"/>
              <a:t>This opportunity is measured at commit time, so many of them is untimely and difficult to capture at predict time.</a:t>
            </a:r>
          </a:p>
          <a:p>
            <a:r>
              <a:rPr lang="en-US"/>
              <a:t>That is to say, the load value is not ready when the corresponding branch is being predicted.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E9E71-55E7-46C7-9C8E-734C7193653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33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16 entry load tracking queue.</a:t>
            </a:r>
          </a:p>
          <a:p>
            <a:r>
              <a:rPr lang="en-US"/>
              <a:t>Distant Load Buffer to capture long distance dependency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E9E71-55E7-46C7-9C8E-734C7193653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80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 ICT+BOSC+X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334434" y="4076700"/>
            <a:ext cx="11523133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0650" y="1839277"/>
            <a:ext cx="9410700" cy="206216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437698"/>
            <a:ext cx="8331200" cy="1641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BF2298E-C0CD-0849-B678-769CCECD96A2}"/>
              </a:ext>
            </a:extLst>
          </p:cNvPr>
          <p:cNvGrpSpPr/>
          <p:nvPr userDrawn="1"/>
        </p:nvGrpSpPr>
        <p:grpSpPr>
          <a:xfrm>
            <a:off x="706274" y="311255"/>
            <a:ext cx="10788038" cy="468000"/>
            <a:chOff x="698688" y="216810"/>
            <a:chExt cx="10788038" cy="46800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7B0986C1-B578-3346-8AAB-08D8D24B46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68"/>
            <a:stretch/>
          </p:blipFill>
          <p:spPr bwMode="auto">
            <a:xfrm>
              <a:off x="698688" y="216810"/>
              <a:ext cx="3393986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6D48D31-5EA3-D39E-85E4-54B391B83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979402" y="216810"/>
              <a:ext cx="2910818" cy="468000"/>
            </a:xfrm>
            <a:prstGeom prst="rect">
              <a:avLst/>
            </a:prstGeom>
          </p:spPr>
        </p:pic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0516A600-4BDD-4919-AE8A-AC59A90F6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76948" y="216810"/>
              <a:ext cx="2709778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36910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居中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8368"/>
            <a:ext cx="11089640" cy="67167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B1305-4DF7-7313-E16C-B1BC37F7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9B80B5-94FB-68BF-31CC-0947F464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中国科学院计算技术研究所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BC8FC1-6B04-D69E-CD76-B3DD0EC0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1E92-1F8A-468C-B6F0-EBD75B5FA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6021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尾页幻灯片 ICT+BOSC+X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D2A5CC1-243A-49E0-9869-BB9D80752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636" y="2727269"/>
            <a:ext cx="8086725" cy="7017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zh-CN" alt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zh-CN" altLang="en-US"/>
              <a:t>单击此处编辑母版文本样式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E4294C6-0147-BC0A-BE9B-26F2C1A7850B}"/>
              </a:ext>
            </a:extLst>
          </p:cNvPr>
          <p:cNvGrpSpPr/>
          <p:nvPr userDrawn="1"/>
        </p:nvGrpSpPr>
        <p:grpSpPr>
          <a:xfrm>
            <a:off x="706274" y="311255"/>
            <a:ext cx="10788038" cy="468000"/>
            <a:chOff x="698688" y="216810"/>
            <a:chExt cx="10788038" cy="46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986F2C8-5F9A-49AE-AB04-B0C7C0358FB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68"/>
            <a:stretch/>
          </p:blipFill>
          <p:spPr bwMode="auto">
            <a:xfrm>
              <a:off x="698688" y="216810"/>
              <a:ext cx="3393986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图片 4" descr="文本&#10;&#10;描述已自动生成">
              <a:extLst>
                <a:ext uri="{FF2B5EF4-FFF2-40B4-BE49-F238E27FC236}">
                  <a16:creationId xmlns:a16="http://schemas.microsoft.com/office/drawing/2014/main" id="{DA56313E-F8EF-CD98-7CC7-E9AB0B096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680" y="216810"/>
              <a:ext cx="2916263" cy="468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CCF2E570-BFBB-25A3-5D12-6802E147B3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76948" y="216810"/>
              <a:ext cx="2709778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28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尾页幻灯片 BOSC+ICT+X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D2A5CC1-243A-49E0-9869-BB9D80752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636" y="2727269"/>
            <a:ext cx="8086725" cy="7017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zh-CN" alt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zh-CN" altLang="en-US"/>
              <a:t>单击此处编辑母版文本样式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CB01633-BD96-1FC8-2FF5-BAF53D133CE2}"/>
              </a:ext>
            </a:extLst>
          </p:cNvPr>
          <p:cNvGrpSpPr/>
          <p:nvPr userDrawn="1"/>
        </p:nvGrpSpPr>
        <p:grpSpPr>
          <a:xfrm>
            <a:off x="705274" y="311255"/>
            <a:ext cx="10781452" cy="468000"/>
            <a:chOff x="745068" y="216810"/>
            <a:chExt cx="10781452" cy="46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22D3226-582D-57A6-0C32-F594FA8C27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68"/>
            <a:stretch/>
          </p:blipFill>
          <p:spPr bwMode="auto">
            <a:xfrm>
              <a:off x="4542043" y="216810"/>
              <a:ext cx="3393986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图片 4" descr="文本&#10;&#10;描述已自动生成">
              <a:extLst>
                <a:ext uri="{FF2B5EF4-FFF2-40B4-BE49-F238E27FC236}">
                  <a16:creationId xmlns:a16="http://schemas.microsoft.com/office/drawing/2014/main" id="{BADE5758-C3AD-984D-0434-218FF5F1A8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68" y="216810"/>
              <a:ext cx="2916263" cy="468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225875D1-15E3-6E20-96DE-55F7747D81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16742" y="216810"/>
              <a:ext cx="2709778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48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尾页幻灯片 BOSC+X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D2A5CC1-243A-49E0-9869-BB9D80752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636" y="2727269"/>
            <a:ext cx="8086725" cy="7017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zh-CN" alt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zh-CN" altLang="en-US"/>
              <a:t>单击此处编辑母版文本样式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7830B5-1440-A781-7E0C-1BB51654C76E}"/>
              </a:ext>
            </a:extLst>
          </p:cNvPr>
          <p:cNvGrpSpPr/>
          <p:nvPr userDrawn="1"/>
        </p:nvGrpSpPr>
        <p:grpSpPr>
          <a:xfrm>
            <a:off x="828613" y="304330"/>
            <a:ext cx="10534774" cy="474925"/>
            <a:chOff x="781391" y="209884"/>
            <a:chExt cx="10534774" cy="474925"/>
          </a:xfrm>
        </p:grpSpPr>
        <p:pic>
          <p:nvPicPr>
            <p:cNvPr id="4" name="图片 3" descr="文本&#10;&#10;描述已自动生成">
              <a:extLst>
                <a:ext uri="{FF2B5EF4-FFF2-40B4-BE49-F238E27FC236}">
                  <a16:creationId xmlns:a16="http://schemas.microsoft.com/office/drawing/2014/main" id="{A338BBE5-98EC-6968-9B76-36AA642DEB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1" y="216809"/>
              <a:ext cx="2916263" cy="468000"/>
            </a:xfrm>
            <a:prstGeom prst="rect">
              <a:avLst/>
            </a:prstGeom>
          </p:spPr>
        </p:pic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49EC5A99-A915-32D3-F3A1-937839C0D9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06387" y="209884"/>
              <a:ext cx="2709778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64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尾页幻灯片 ICT+CRVA+BO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D2A5CC1-243A-49E0-9869-BB9D80752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636" y="2727269"/>
            <a:ext cx="8086725" cy="7017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zh-CN" alt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zh-CN" altLang="en-US"/>
              <a:t>单击此处编辑母版文本样式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87A85E0-5876-958A-9CB7-C4F1F172D2D2}"/>
              </a:ext>
            </a:extLst>
          </p:cNvPr>
          <p:cNvGrpSpPr/>
          <p:nvPr userDrawn="1"/>
        </p:nvGrpSpPr>
        <p:grpSpPr>
          <a:xfrm>
            <a:off x="564089" y="311254"/>
            <a:ext cx="11063822" cy="468001"/>
            <a:chOff x="575523" y="216809"/>
            <a:chExt cx="11063822" cy="46800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A4814F1E-DA97-D927-3F6D-E18F8CDE530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68"/>
            <a:stretch/>
          </p:blipFill>
          <p:spPr bwMode="auto">
            <a:xfrm>
              <a:off x="575523" y="216810"/>
              <a:ext cx="3393986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EC3E0CE-3FAE-594A-DF98-AA331F30CF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65"/>
            <a:stretch/>
          </p:blipFill>
          <p:spPr bwMode="auto">
            <a:xfrm>
              <a:off x="4545151" y="216810"/>
              <a:ext cx="3602289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图片 5" descr="文本&#10;&#10;描述已自动生成">
              <a:extLst>
                <a:ext uri="{FF2B5EF4-FFF2-40B4-BE49-F238E27FC236}">
                  <a16:creationId xmlns:a16="http://schemas.microsoft.com/office/drawing/2014/main" id="{7A0E81AB-6DCC-F85F-FCBF-C361A49461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082" y="216809"/>
              <a:ext cx="2916263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305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 BOSC+ICT+X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334434" y="4076700"/>
            <a:ext cx="11523133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0650" y="1839277"/>
            <a:ext cx="9410700" cy="206216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437698"/>
            <a:ext cx="8331200" cy="1641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D07ECE-5E45-1E15-8702-D82008238254}"/>
              </a:ext>
            </a:extLst>
          </p:cNvPr>
          <p:cNvGrpSpPr/>
          <p:nvPr userDrawn="1"/>
        </p:nvGrpSpPr>
        <p:grpSpPr>
          <a:xfrm>
            <a:off x="707996" y="311255"/>
            <a:ext cx="10778730" cy="468000"/>
            <a:chOff x="747790" y="216810"/>
            <a:chExt cx="10778730" cy="46800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7B0986C1-B578-3346-8AAB-08D8D24B46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68"/>
            <a:stretch/>
          </p:blipFill>
          <p:spPr bwMode="auto">
            <a:xfrm>
              <a:off x="4542043" y="216810"/>
              <a:ext cx="3393986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6D48D31-5EA3-D39E-85E4-54B391B83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7790" y="216810"/>
              <a:ext cx="2910818" cy="468000"/>
            </a:xfrm>
            <a:prstGeom prst="rect">
              <a:avLst/>
            </a:prstGeom>
          </p:spPr>
        </p:pic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0516A600-4BDD-4919-AE8A-AC59A90F6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16742" y="216810"/>
              <a:ext cx="2709778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35705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 BOSC+X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334434" y="4076700"/>
            <a:ext cx="11523133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0650" y="1839277"/>
            <a:ext cx="9410700" cy="206216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437698"/>
            <a:ext cx="8331200" cy="1641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402B60E-28DB-6019-5E64-6A240C027FD8}"/>
              </a:ext>
            </a:extLst>
          </p:cNvPr>
          <p:cNvGrpSpPr/>
          <p:nvPr userDrawn="1"/>
        </p:nvGrpSpPr>
        <p:grpSpPr>
          <a:xfrm>
            <a:off x="831335" y="304330"/>
            <a:ext cx="10532052" cy="474925"/>
            <a:chOff x="784113" y="209884"/>
            <a:chExt cx="10532052" cy="47492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6D48D31-5EA3-D39E-85E4-54B391B83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84113" y="216809"/>
              <a:ext cx="2910818" cy="468000"/>
            </a:xfrm>
            <a:prstGeom prst="rect">
              <a:avLst/>
            </a:prstGeom>
          </p:spPr>
        </p:pic>
        <p:pic>
          <p:nvPicPr>
            <p:cNvPr id="4" name="图形 3">
              <a:extLst>
                <a:ext uri="{FF2B5EF4-FFF2-40B4-BE49-F238E27FC236}">
                  <a16:creationId xmlns:a16="http://schemas.microsoft.com/office/drawing/2014/main" id="{5CBA0645-8935-8D30-9291-EA6DDE17C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6387" y="209884"/>
              <a:ext cx="2709778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44368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 ICT+CRVA+BO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334434" y="4076700"/>
            <a:ext cx="11523133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0650" y="1839277"/>
            <a:ext cx="9410700" cy="206216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437698"/>
            <a:ext cx="8331200" cy="1641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9054A7B-7224-0F0A-FB15-1797A7FE57B3}"/>
              </a:ext>
            </a:extLst>
          </p:cNvPr>
          <p:cNvGrpSpPr/>
          <p:nvPr userDrawn="1"/>
        </p:nvGrpSpPr>
        <p:grpSpPr>
          <a:xfrm>
            <a:off x="564089" y="311254"/>
            <a:ext cx="11061099" cy="468001"/>
            <a:chOff x="575523" y="216809"/>
            <a:chExt cx="11061099" cy="468001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7B0986C1-B578-3346-8AAB-08D8D24B46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68"/>
            <a:stretch/>
          </p:blipFill>
          <p:spPr bwMode="auto">
            <a:xfrm>
              <a:off x="575523" y="216810"/>
              <a:ext cx="3393986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3F532A5A-1367-E04B-B10A-AEA0A69D883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65"/>
            <a:stretch/>
          </p:blipFill>
          <p:spPr bwMode="auto">
            <a:xfrm>
              <a:off x="4545151" y="216810"/>
              <a:ext cx="3602289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6D48D31-5EA3-D39E-85E4-54B391B83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725804" y="216809"/>
              <a:ext cx="2910818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2500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78560"/>
            <a:ext cx="11089640" cy="499840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28" name="灯片编号占位符 5">
            <a:extLst>
              <a:ext uri="{FF2B5EF4-FFF2-40B4-BE49-F238E27FC236}">
                <a16:creationId xmlns:a16="http://schemas.microsoft.com/office/drawing/2014/main" id="{37577046-F998-4C0A-98DA-43B6659F4EF6}"/>
              </a:ext>
            </a:extLst>
          </p:cNvPr>
          <p:cNvSpPr txBox="1">
            <a:spLocks/>
          </p:cNvSpPr>
          <p:nvPr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71E92-1F8A-468C-B6F0-EBD75B5FA3D2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E4F46B4-72FF-A611-371C-0A946677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9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43000"/>
            <a:ext cx="5220000" cy="503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20C81BA-515B-4D7D-BECE-606F05C530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9240" y="1143000"/>
            <a:ext cx="5220000" cy="503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133B2A28-C846-4CFB-A981-3AB5EC600ABF}"/>
              </a:ext>
            </a:extLst>
          </p:cNvPr>
          <p:cNvSpPr txBox="1">
            <a:spLocks/>
          </p:cNvSpPr>
          <p:nvPr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71E92-1F8A-468C-B6F0-EBD75B5FA3D2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81D527-63A7-23ED-C1CF-7C46713772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471C8542-F6BE-27B5-F0B1-495261827F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zh-CN" altLang="en-US"/>
              <a:t>中国科学院计算技术研究所</a:t>
            </a: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FCA411EC-FEFD-D0FF-28FB-84ED7D06A9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C71E92-1F8A-468C-B6F0-EBD75B5FA3D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3918C38D-3437-B101-22B7-B28FFC46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46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F1488-BC25-1874-76B1-B3C6CED9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F1A658-E2FB-D7A7-E5A4-F43E7E7F0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中国科学院计算技术研究所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F21560-82BE-E324-FD5C-C65918E4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1E92-1F8A-468C-B6F0-EBD75B5FA3D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A715D3E9-427E-4B5D-A858-F68F5407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686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居中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8368"/>
            <a:ext cx="11089640" cy="67167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78560"/>
            <a:ext cx="11089640" cy="499840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7C6385-36C7-FD20-720D-55947CC0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158101-6211-B0C4-6D4B-C57C80A3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中国科学院计算技术研究所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68D9EF-59F2-60CE-B7C6-513D5B08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1E92-1F8A-468C-B6F0-EBD75B5FA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964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居中标题和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8368"/>
            <a:ext cx="11089640" cy="67167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43000"/>
            <a:ext cx="5220000" cy="503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20C81BA-515B-4D7D-BECE-606F05C530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9240" y="1143000"/>
            <a:ext cx="5220000" cy="503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133B2A28-C846-4CFB-A981-3AB5EC600ABF}"/>
              </a:ext>
            </a:extLst>
          </p:cNvPr>
          <p:cNvSpPr txBox="1">
            <a:spLocks/>
          </p:cNvSpPr>
          <p:nvPr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300" kern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71E92-1F8A-468C-B6F0-EBD75B5FA3D2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122112-3D81-ACC4-BB51-A799469491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8A97D7-D8CE-F0E0-58B5-A0D3EF5387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zh-CN" altLang="en-US"/>
              <a:t>中国科学院计算技术研究所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5E6809-62DA-2253-334E-09F5615982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C71E92-1F8A-468C-B6F0-EBD75B5FA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4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318369"/>
            <a:ext cx="11089640" cy="671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178560"/>
            <a:ext cx="11089640" cy="4998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中国科学院计算技术研究所 </a:t>
            </a:r>
            <a:r>
              <a:rPr lang="en-US" altLang="zh-CN"/>
              <a:t>(ICT, CAS)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1E92-1F8A-468C-B6F0-EBD75B5FA3D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 descr="图片包含 游戏机, 橙子, 树, 飞机&#10;&#10;描述已自动生成">
            <a:extLst>
              <a:ext uri="{FF2B5EF4-FFF2-40B4-BE49-F238E27FC236}">
                <a16:creationId xmlns:a16="http://schemas.microsoft.com/office/drawing/2014/main" id="{841C5B14-6E1A-616F-C556-BE0A480F345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" y="47420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6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699" r:id="rId3"/>
    <p:sldLayoutId id="2147483695" r:id="rId4"/>
    <p:sldLayoutId id="2147483689" r:id="rId5"/>
    <p:sldLayoutId id="2147483691" r:id="rId6"/>
    <p:sldLayoutId id="2147483704" r:id="rId7"/>
    <p:sldLayoutId id="2147483690" r:id="rId8"/>
    <p:sldLayoutId id="2147483696" r:id="rId9"/>
    <p:sldLayoutId id="2147483705" r:id="rId10"/>
    <p:sldLayoutId id="2147483692" r:id="rId11"/>
    <p:sldLayoutId id="2147483701" r:id="rId12"/>
    <p:sldLayoutId id="2147483702" r:id="rId13"/>
    <p:sldLayoutId id="2147483703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3600" b="1" kern="1200" dirty="0">
          <a:solidFill>
            <a:srgbClr val="C000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9E5DEB-B252-4D7B-9B8C-3EF6AC0F2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LVCP: A Load Value Correlated Predictor for TAGE-SC-L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6A353BAB-F11B-410F-BEAC-ABDBE8281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400" y="4471152"/>
            <a:ext cx="8331200" cy="1641475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Yang Man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err="1">
                <a:latin typeface="Arial" panose="020B0604020202020204" pitchFamily="34" charset="0"/>
                <a:cs typeface="Arial" panose="020B0604020202020204" pitchFamily="34" charset="0"/>
              </a:rPr>
              <a:t>Lingrui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 Gou, Yuhang Liu, Mingyu Chen, </a:t>
            </a:r>
            <a:r>
              <a:rPr lang="en-US" altLang="zh-CN" err="1">
                <a:latin typeface="Arial" panose="020B0604020202020204" pitchFamily="34" charset="0"/>
                <a:cs typeface="Arial" panose="020B0604020202020204" pitchFamily="34" charset="0"/>
              </a:rPr>
              <a:t>Yungang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 Bao</a:t>
            </a:r>
          </a:p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Institute of Computing Technology, CAS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2025-06-21</a:t>
            </a:r>
          </a:p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Championship Branch Prediction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Tokyo, Japan</a:t>
            </a:r>
          </a:p>
        </p:txBody>
      </p:sp>
      <p:pic>
        <p:nvPicPr>
          <p:cNvPr id="3" name="图片 2" descr="图片包含 游戏机, 橙子, 树, 飞机&#10;&#10;描述已自动生成">
            <a:extLst>
              <a:ext uri="{FF2B5EF4-FFF2-40B4-BE49-F238E27FC236}">
                <a16:creationId xmlns:a16="http://schemas.microsoft.com/office/drawing/2014/main" id="{EFAB7373-4127-F14B-B691-F34C7826C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8" y="2162333"/>
            <a:ext cx="1416050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1301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056D7-AA81-1E6F-7C26-1E12F37A3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E90CAA2-56C8-6EF9-7961-780C6280D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/>
              <a:t>Bias: same as CBP 2016</a:t>
            </a:r>
          </a:p>
          <a:p>
            <a:r>
              <a:rPr lang="en-US" altLang="zh-CN"/>
              <a:t>Global</a:t>
            </a:r>
            <a:r>
              <a:rPr lang="zh-CN" altLang="en-US"/>
              <a:t> </a:t>
            </a:r>
            <a:r>
              <a:rPr lang="en-US" altLang="zh-CN"/>
              <a:t>History: shared with IMLI</a:t>
            </a:r>
          </a:p>
          <a:p>
            <a:r>
              <a:rPr lang="en-US" altLang="zh-CN"/>
              <a:t>Local</a:t>
            </a:r>
            <a:r>
              <a:rPr lang="zh-CN" altLang="en-US"/>
              <a:t> </a:t>
            </a:r>
            <a:r>
              <a:rPr lang="en-US" altLang="zh-CN"/>
              <a:t>History</a:t>
            </a:r>
          </a:p>
          <a:p>
            <a:pPr lvl="1"/>
            <a:r>
              <a:rPr lang="en-US" altLang="zh-CN"/>
              <a:t>Per-branch: 32 history entries</a:t>
            </a:r>
          </a:p>
          <a:p>
            <a:pPr lvl="1"/>
            <a:r>
              <a:rPr lang="en-US" altLang="zh-CN"/>
              <a:t>Per-set: 16 history entries</a:t>
            </a:r>
          </a:p>
          <a:p>
            <a:r>
              <a:rPr lang="en-US" altLang="zh-CN"/>
              <a:t>Path History</a:t>
            </a:r>
          </a:p>
          <a:p>
            <a:pPr lvl="1"/>
            <a:r>
              <a:rPr lang="en-US" altLang="zh-CN"/>
              <a:t>Forward Path History</a:t>
            </a:r>
          </a:p>
          <a:p>
            <a:pPr lvl="1"/>
            <a:r>
              <a:rPr lang="en-US" altLang="zh-CN"/>
              <a:t>IMLI Filtered Backward Path History</a:t>
            </a:r>
          </a:p>
          <a:p>
            <a:r>
              <a:rPr lang="en-US" altLang="zh-CN"/>
              <a:t>IMLI</a:t>
            </a:r>
          </a:p>
          <a:p>
            <a:pPr lvl="1"/>
            <a:r>
              <a:rPr lang="en-US" altLang="zh-CN"/>
              <a:t>Regional IMLI</a:t>
            </a:r>
          </a:p>
          <a:p>
            <a:pPr lvl="1"/>
            <a:r>
              <a:rPr lang="en-US" altLang="zh-CN"/>
              <a:t>Forward IMLI</a:t>
            </a:r>
          </a:p>
          <a:p>
            <a:pPr lvl="1"/>
            <a:r>
              <a:rPr lang="en-US" altLang="zh-CN"/>
              <a:t>IMLI-OH</a:t>
            </a:r>
          </a:p>
          <a:p>
            <a:endParaRPr lang="en-US" altLang="zh-CN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76B0395-357F-A213-4CF9-4C3BC715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/>
              <a:t>Multiperspective</a:t>
            </a:r>
            <a:r>
              <a:rPr lang="en-US" altLang="zh-CN"/>
              <a:t> Statistical Corrector (MPSC)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6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09B06-5330-8E5F-FA9F-224F82DF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A4D45B6-39D4-87F8-E383-F5405D403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“Unreal” TAGE-SC-L: similar to CBP 2016, but tuned to 192KB</a:t>
            </a:r>
          </a:p>
          <a:p>
            <a:r>
              <a:rPr lang="en-US" altLang="zh-CN"/>
              <a:t>“Baseline” TAGE-SC-L: hardware implementable</a:t>
            </a:r>
          </a:p>
          <a:p>
            <a:pPr lvl="1"/>
            <a:r>
              <a:rPr lang="en-US" altLang="zh-CN"/>
              <a:t>Local history entries 2048 -&gt; 48</a:t>
            </a:r>
          </a:p>
          <a:p>
            <a:pPr lvl="1"/>
            <a:r>
              <a:rPr lang="en-US" altLang="zh-CN"/>
              <a:t>IMLI-OH update time: immediately -&gt; commit</a:t>
            </a:r>
          </a:p>
          <a:p>
            <a:r>
              <a:rPr lang="en-US" altLang="zh-CN"/>
              <a:t>Our TAGE-SC-L without LVCP: 173KB</a:t>
            </a:r>
          </a:p>
          <a:p>
            <a:r>
              <a:rPr lang="en-US" altLang="zh-CN"/>
              <a:t>LVC-TAGE-SC-L: +18.7KB LVCP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5296CE8-49CF-4022-9CC5-7BC46146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Experiment</a:t>
            </a:r>
            <a:r>
              <a:rPr lang="zh-CN" altLang="en-US"/>
              <a:t> </a:t>
            </a:r>
            <a:r>
              <a:rPr lang="en-US" altLang="zh-CN"/>
              <a:t>Setup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54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8B5BE-7E6E-FCD3-B2EA-433B2B7A7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7243243-0F5F-D27D-DE29-10928A7C0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Load value outperform all other smart SC features.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1766991-479D-C152-7A90-69577CFF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Experiment Result</a:t>
            </a:r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0C7AB-37A8-1BB2-1C08-C1431FED6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76060"/>
            <a:ext cx="5099538" cy="3055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608C7E-A6A3-23B7-1BE7-C1720D83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37" y="2939742"/>
            <a:ext cx="5346003" cy="29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99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E4FFC-0376-B0AE-01AF-38ED7B84E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E514218-BEE9-0E8C-66DD-733D0359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Good</a:t>
            </a:r>
            <a:r>
              <a:rPr lang="zh-CN" altLang="en-US"/>
              <a:t> </a:t>
            </a:r>
            <a:r>
              <a:rPr lang="en-US" altLang="zh-CN" err="1"/>
              <a:t>implementability</a:t>
            </a:r>
            <a:endParaRPr lang="en-US" altLang="zh-CN"/>
          </a:p>
          <a:p>
            <a:r>
              <a:rPr lang="en-US" altLang="zh-CN"/>
              <a:t>Iso-storage improvement of </a:t>
            </a:r>
            <a:r>
              <a:rPr lang="en-US" altLang="zh-CN" err="1"/>
              <a:t>BrMisPKI</a:t>
            </a:r>
            <a:r>
              <a:rPr lang="en-US" altLang="zh-CN"/>
              <a:t> 0.072 (2.07%)</a:t>
            </a:r>
            <a:endParaRPr lang="zh-CN" altLang="en-US"/>
          </a:p>
          <a:p>
            <a:r>
              <a:rPr lang="en-US" altLang="zh-CN"/>
              <a:t>Future improvement</a:t>
            </a:r>
          </a:p>
          <a:p>
            <a:pPr lvl="1"/>
            <a:r>
              <a:rPr lang="en-US" altLang="zh-CN"/>
              <a:t>Explore one-branch-multiple-load correlation</a:t>
            </a:r>
          </a:p>
          <a:p>
            <a:pPr lvl="1"/>
            <a:r>
              <a:rPr lang="en-US" altLang="zh-CN"/>
              <a:t>Better correlation tracking and training mechanism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1804F9D-F641-1CF3-8CA5-F2A6EC97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Conclusion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93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DF9848-C018-B94C-9F24-404195CB0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636" y="2699570"/>
            <a:ext cx="8086725" cy="757130"/>
          </a:xfrm>
        </p:spPr>
        <p:txBody>
          <a:bodyPr/>
          <a:lstStyle/>
          <a:p>
            <a:r>
              <a:rPr lang="en-US" altLang="zh-CN" sz="4800"/>
              <a:t>Thanks</a:t>
            </a:r>
            <a:r>
              <a:rPr lang="zh-CN" altLang="en-US" sz="480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5997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6539D-0C74-4C86-4B45-9B77713E4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77EEF25-83E8-4878-D413-9B09C1261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78560"/>
            <a:ext cx="11089639" cy="4998403"/>
          </a:xfrm>
        </p:spPr>
        <p:txBody>
          <a:bodyPr/>
          <a:lstStyle/>
          <a:p>
            <a:r>
              <a:rPr lang="en-US" altLang="zh-CN"/>
              <a:t>Hard to predict with history.</a:t>
            </a:r>
          </a:p>
          <a:p>
            <a:r>
              <a:rPr lang="en-US" altLang="zh-CN"/>
              <a:t>Easy to predict with value.</a:t>
            </a:r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475FCC0-115B-3009-747A-E86B57A6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/>
              <a:t>Motivation: </a:t>
            </a:r>
            <a:r>
              <a:rPr lang="en-US" altLang="zh-CN"/>
              <a:t>Dynamic Size Loop Exit</a:t>
            </a:r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6A5DB4-1942-E27A-36EF-EF323B28A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20"/>
          <a:stretch/>
        </p:blipFill>
        <p:spPr>
          <a:xfrm>
            <a:off x="2713375" y="2251348"/>
            <a:ext cx="6765245" cy="3679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6BAAD3-9E15-FFA4-6E49-9287FD81CC5A}"/>
              </a:ext>
            </a:extLst>
          </p:cNvPr>
          <p:cNvSpPr txBox="1"/>
          <p:nvPr/>
        </p:nvSpPr>
        <p:spPr>
          <a:xfrm>
            <a:off x="1279070" y="5930704"/>
            <a:ext cx="96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Code snippet from </a:t>
            </a:r>
            <a:r>
              <a:rPr lang="en-US" sz="1600" err="1"/>
              <a:t>glibc</a:t>
            </a:r>
            <a:r>
              <a:rPr lang="en-US" sz="1600"/>
              <a:t> </a:t>
            </a:r>
            <a:r>
              <a:rPr lang="en-US" sz="1600" err="1"/>
              <a:t>memset</a:t>
            </a:r>
            <a:r>
              <a:rPr lang="en-US" sz="1600"/>
              <a:t>()</a:t>
            </a:r>
          </a:p>
          <a:p>
            <a:pPr algn="ctr"/>
            <a:endParaRPr lang="en-US" sz="1600"/>
          </a:p>
          <a:p>
            <a:pPr algn="ctr"/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https://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github.com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bminor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glibc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/blob/0ef7965e5b251473f7d451739324c45b0fefaf1a/string/memset.c#L54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131F1AA-7D4D-06EA-9CC9-99DC46E056A0}"/>
              </a:ext>
            </a:extLst>
          </p:cNvPr>
          <p:cNvSpPr/>
          <p:nvPr/>
        </p:nvSpPr>
        <p:spPr>
          <a:xfrm>
            <a:off x="3523785" y="2766048"/>
            <a:ext cx="5954835" cy="34568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8053F32-6695-BF84-02F1-D009CB344DC6}"/>
              </a:ext>
            </a:extLst>
          </p:cNvPr>
          <p:cNvSpPr/>
          <p:nvPr/>
        </p:nvSpPr>
        <p:spPr>
          <a:xfrm>
            <a:off x="3523785" y="5096107"/>
            <a:ext cx="1895708" cy="34568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3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92E42-67F9-6D0A-3C16-5F7E8FF02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508864B-7CC4-8C55-DBD6-326965E8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/>
              <a:t>Motivation: </a:t>
            </a:r>
            <a:r>
              <a:rPr lang="en-US" altLang="zh-CN"/>
              <a:t>Dynamic Size Loop Exit</a:t>
            </a:r>
            <a:endParaRPr lang="zh-CN" altLang="en-US"/>
          </a:p>
        </p:txBody>
      </p:sp>
      <p:pic>
        <p:nvPicPr>
          <p:cNvPr id="11" name="Content Placeholder 10" descr="A diagram of a loop&#10;&#10;AI-generated content may be incorrect.">
            <a:extLst>
              <a:ext uri="{FF2B5EF4-FFF2-40B4-BE49-F238E27FC236}">
                <a16:creationId xmlns:a16="http://schemas.microsoft.com/office/drawing/2014/main" id="{2254EC46-5066-E3D4-7CF8-30DB1EA83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2918"/>
            <a:ext cx="11090275" cy="4029051"/>
          </a:xfrm>
        </p:spPr>
      </p:pic>
    </p:spTree>
    <p:extLst>
      <p:ext uri="{BB962C8B-B14F-4D97-AF65-F5344CB8AC3E}">
        <p14:creationId xmlns:p14="http://schemas.microsoft.com/office/powerpoint/2010/main" val="242726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0E3C4-D76A-C50E-CF90-C8B05AA71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2645F27-96FB-5C6C-208C-43E4FD213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8560"/>
            <a:ext cx="11089640" cy="4998403"/>
          </a:xfrm>
        </p:spPr>
        <p:txBody>
          <a:bodyPr/>
          <a:lstStyle/>
          <a:p>
            <a:r>
              <a:rPr lang="en-US" altLang="zh-CN"/>
              <a:t>Little correlation between branch instances.</a:t>
            </a:r>
          </a:p>
          <a:p>
            <a:r>
              <a:rPr lang="en-US" altLang="zh-CN"/>
              <a:t>The </a:t>
            </a:r>
            <a:r>
              <a:rPr lang="en-US" altLang="zh-CN" i="1"/>
              <a:t>key</a:t>
            </a:r>
            <a:r>
              <a:rPr lang="en-US" altLang="zh-CN"/>
              <a:t> value has locality</a:t>
            </a:r>
            <a:r>
              <a:rPr lang="zh-CN" altLang="en-US"/>
              <a:t> </a:t>
            </a:r>
            <a:r>
              <a:rPr lang="en-US" altLang="zh-CN"/>
              <a:t>-&gt; predict a series of branches.</a:t>
            </a:r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B7033B5-CA66-D742-44A8-0B3D6485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/>
              <a:t>Motivation: </a:t>
            </a:r>
            <a:r>
              <a:rPr lang="en-US" altLang="zh-CN"/>
              <a:t>Value Locality</a:t>
            </a:r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A56FB-8101-A2A2-1587-9CB7FA45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21"/>
          <a:stretch/>
        </p:blipFill>
        <p:spPr>
          <a:xfrm>
            <a:off x="1855418" y="2314161"/>
            <a:ext cx="8481164" cy="40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26C5D-FFE5-6FD9-5C81-8B5D1B3C1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7A7E374-5636-28BA-C595-5770E4B32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8819"/>
            <a:ext cx="11090275" cy="4597250"/>
          </a:xfr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2D3C972B-8719-D1D0-1829-5B7A2A35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/>
              <a:t>Motivation: </a:t>
            </a:r>
            <a:r>
              <a:rPr lang="en-US" altLang="zh-CN"/>
              <a:t>Value Locality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1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4232C-8EBE-D88B-ABD7-8DB71F97B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17A62EBE-8F4E-32FC-3D1F-A7C5AF660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Significant amount (31.83%) of misprediction comes from single-load-dependent branches.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DA1C3DB-357B-5C12-BF6B-33670DBD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Opportunity</a:t>
            </a:r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75D20-435C-B92E-3BC2-6125442DC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1" y="2159302"/>
            <a:ext cx="10803778" cy="42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8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68C6E-66E0-01D1-5589-C9E7C3B93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1798184-0F3B-4D96-6EF8-F3C18A68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8560"/>
            <a:ext cx="5486400" cy="49984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Components accessed in parallel</a:t>
            </a:r>
          </a:p>
          <a:p>
            <a:r>
              <a:rPr lang="en-US"/>
              <a:t>Use a simple Hard Branch Table to filter out easy branches</a:t>
            </a:r>
          </a:p>
          <a:p>
            <a:r>
              <a:rPr lang="en-US" altLang="zh-CN">
                <a:latin typeface="Calibri"/>
                <a:ea typeface="微软雅黑"/>
                <a:cs typeface="Calibri"/>
              </a:rPr>
              <a:t>If</a:t>
            </a:r>
            <a:r>
              <a:rPr lang="zh-CN" altLang="en-US">
                <a:latin typeface="Calibri"/>
                <a:ea typeface="微软雅黑"/>
                <a:cs typeface="Calibri"/>
              </a:rPr>
              <a:t> </a:t>
            </a:r>
            <a:r>
              <a:rPr lang="en-US" altLang="zh-CN">
                <a:latin typeface="Calibri"/>
                <a:ea typeface="微软雅黑"/>
                <a:cs typeface="Calibri"/>
              </a:rPr>
              <a:t>a branch is hard branch and load correlation table provides a prediction, this prediction is used</a:t>
            </a:r>
          </a:p>
          <a:p>
            <a:r>
              <a:rPr lang="en-US" altLang="zh-CN"/>
              <a:t>Otherwise TAGE-SC-L is used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0999159-53D9-AA4B-E5B2-5308A0CC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High-Level Architecture</a:t>
            </a:r>
            <a:endParaRPr lang="zh-CN" altLang="en-US"/>
          </a:p>
        </p:txBody>
      </p:sp>
      <p:pic>
        <p:nvPicPr>
          <p:cNvPr id="3" name="Picture 2" descr="A diagram of a process&#10;&#10;AI-generated content may be incorrect.">
            <a:extLst>
              <a:ext uri="{FF2B5EF4-FFF2-40B4-BE49-F238E27FC236}">
                <a16:creationId xmlns:a16="http://schemas.microsoft.com/office/drawing/2014/main" id="{C1E49611-1C6A-549F-BA42-24285DDFA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9" y="828468"/>
            <a:ext cx="5263271" cy="508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9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60881-E644-8536-F2D7-C3A2AAF5E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FF35691-D8AF-1033-1335-1491998A6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52CE135-25CE-318E-E672-19CFC235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Load Tracking Structure</a:t>
            </a:r>
            <a:endParaRPr lang="zh-CN" altLang="en-US"/>
          </a:p>
        </p:txBody>
      </p:sp>
      <p:pic>
        <p:nvPicPr>
          <p:cNvPr id="3" name="Picture 2" descr="A diagram of a computer process&#10;&#10;AI-generated content may be incorrect.">
            <a:extLst>
              <a:ext uri="{FF2B5EF4-FFF2-40B4-BE49-F238E27FC236}">
                <a16:creationId xmlns:a16="http://schemas.microsoft.com/office/drawing/2014/main" id="{D19F39CD-FFD0-5F43-9434-BA3BB7B30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514267"/>
            <a:ext cx="8610600" cy="43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5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300B7-984C-465E-1571-19BCF38E4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DB88026-79BE-E952-960D-32248182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Training</a:t>
            </a:r>
          </a:p>
          <a:p>
            <a:pPr lvl="1"/>
            <a:r>
              <a:rPr lang="en-US"/>
              <a:t>Allocates on </a:t>
            </a:r>
            <a:r>
              <a:rPr lang="en-US" err="1"/>
              <a:t>mispredicted</a:t>
            </a:r>
            <a:r>
              <a:rPr lang="en-US"/>
              <a:t> H2P branches</a:t>
            </a:r>
          </a:p>
          <a:p>
            <a:pPr lvl="1"/>
            <a:r>
              <a:rPr lang="en-US"/>
              <a:t>Probabilistic decay &amp; useful counters to keep table fresh</a:t>
            </a:r>
            <a:endParaRPr lang="en-US" altLang="zh-CN"/>
          </a:p>
          <a:p>
            <a:r>
              <a:rPr lang="en-US" altLang="zh-CN"/>
              <a:t>Predicting</a:t>
            </a:r>
          </a:p>
          <a:p>
            <a:pPr lvl="1"/>
            <a:r>
              <a:rPr lang="en-US"/>
              <a:t>Youngest confident hit from queue</a:t>
            </a:r>
          </a:p>
          <a:p>
            <a:pPr lvl="1"/>
            <a:r>
              <a:rPr lang="en-US"/>
              <a:t>Otherwise smallest‑index hit from distant load buffer wins</a:t>
            </a:r>
            <a:endParaRPr lang="en-US" altLang="zh-CN"/>
          </a:p>
          <a:p>
            <a:r>
              <a:rPr lang="en-US" altLang="zh-CN" err="1"/>
              <a:t>Implementability</a:t>
            </a:r>
            <a:endParaRPr lang="en-US" altLang="zh-CN"/>
          </a:p>
          <a:p>
            <a:pPr lvl="1"/>
            <a:r>
              <a:rPr lang="en-US" altLang="zh-CN"/>
              <a:t>How to know there is a load: Load Marking Table</a:t>
            </a:r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F52E6DE-2437-3991-792A-9AE01B17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Load Value Correlated Prediction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07812"/>
      </p:ext>
    </p:extLst>
  </p:cSld>
  <p:clrMapOvr>
    <a:masterClrMapping/>
  </p:clrMapOvr>
</p:sld>
</file>

<file path=ppt/theme/theme1.xml><?xml version="1.0" encoding="utf-8"?>
<a:theme xmlns:a="http://schemas.openxmlformats.org/drawingml/2006/main" name="香山模板-16-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香山模板-16-9" id="{A0AAAC98-ADB9-46C7-A932-2803970233F1}" vid="{55813B29-4919-4F34-9B74-4D7D82D3B33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香山模板-16-9</Template>
  <TotalTime>0</TotalTime>
  <Words>464</Words>
  <Application>Microsoft Macintosh PowerPoint</Application>
  <PresentationFormat>Widescreen</PresentationFormat>
  <Paragraphs>71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等线</vt:lpstr>
      <vt:lpstr>Arial</vt:lpstr>
      <vt:lpstr>Calibri</vt:lpstr>
      <vt:lpstr>Wingdings</vt:lpstr>
      <vt:lpstr>香山模板-16-9</vt:lpstr>
      <vt:lpstr>LVCP: A Load Value Correlated Predictor for TAGE-SC-L</vt:lpstr>
      <vt:lpstr>Motivation: Dynamic Size Loop Exit</vt:lpstr>
      <vt:lpstr>Motivation: Dynamic Size Loop Exit</vt:lpstr>
      <vt:lpstr>Motivation: Value Locality</vt:lpstr>
      <vt:lpstr>Motivation: Value Locality</vt:lpstr>
      <vt:lpstr>Opportunity</vt:lpstr>
      <vt:lpstr>High-Level Architecture</vt:lpstr>
      <vt:lpstr>Load Tracking Structure</vt:lpstr>
      <vt:lpstr>Load Value Correlated Prediction</vt:lpstr>
      <vt:lpstr>Multiperspective Statistical Corrector (MPSC)</vt:lpstr>
      <vt:lpstr>Experiment Setup</vt:lpstr>
      <vt:lpstr>Experiment Result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徐 易难</dc:creator>
  <cp:lastModifiedBy>Yang Man</cp:lastModifiedBy>
  <cp:revision>1</cp:revision>
  <dcterms:created xsi:type="dcterms:W3CDTF">2021-05-15T13:17:54Z</dcterms:created>
  <dcterms:modified xsi:type="dcterms:W3CDTF">2025-06-20T09:32:16Z</dcterms:modified>
</cp:coreProperties>
</file>